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40"/>
    <p:restoredTop sz="94701"/>
  </p:normalViewPr>
  <p:slideViewPr>
    <p:cSldViewPr snapToGrid="0">
      <p:cViewPr varScale="1">
        <p:scale>
          <a:sx n="95" d="100"/>
          <a:sy n="95" d="100"/>
        </p:scale>
        <p:origin x="84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29627b659e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29627b659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29627b659e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29627b659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9627b659e_0_1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29627b659e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29627b659e_0_1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29627b659e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29627b659e_0_2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29627b659e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29627b659e_0_2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29627b659e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29627b659e_0_2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29627b659e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29627b659e_0_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29627b659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29627b659e_0_3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29627b659e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29627b659e_0_3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29627b659e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221dd1bea4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g2221dd1bea4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29627b659e_0_3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29627b659e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2ac2059c0b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2ac2059c0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fe5812b95e_0_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8" name="Google Shape;338;g1fe5812b95e_0_2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264cb3bc87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6" name="Google Shape;346;g2264cb3bc87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07b0ed4732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g207b0ed4732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fe5812b95e_0_2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6" name="Google Shape;366;g1fe5812b95e_0_2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0e9f447d6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g20e9f447d6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fe5812b95e_0_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5" name="Google Shape;385;g1fe5812b95e_0_3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221dd1bea4_2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2221dd1bea4_2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29627b659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229627b659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9627b659e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229627b659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109a089c60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2109a089c60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221dd1bea4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g2221dd1bea4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2aab08ba8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2aab08ba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29627b659e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29627b659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hyperlink" Target="mailto:Cristina@Courageoushealing.org" TargetMode="External"/><Relationship Id="rId6" Type="http://schemas.openxmlformats.org/officeDocument/2006/relationships/image" Target="../media/image25.png"/><Relationship Id="rId7" Type="http://schemas.openxmlformats.org/officeDocument/2006/relationships/hyperlink" Target="https://www.courageoushealing.org/" TargetMode="External"/><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1"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0.png"/><Relationship Id="rId5" Type="http://schemas.openxmlformats.org/officeDocument/2006/relationships/image" Target="../media/image7.jp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28487" y="0"/>
            <a:ext cx="9200975" cy="6858000"/>
          </a:xfrm>
          <a:prstGeom prst="rect">
            <a:avLst/>
          </a:prstGeom>
          <a:noFill/>
          <a:ln>
            <a:noFill/>
          </a:ln>
        </p:spPr>
      </p:pic>
      <p:sp>
        <p:nvSpPr>
          <p:cNvPr id="85" name="Google Shape;85;p13"/>
          <p:cNvSpPr txBox="1">
            <a:spLocks noGrp="1"/>
          </p:cNvSpPr>
          <p:nvPr>
            <p:ph type="ctrTitle"/>
          </p:nvPr>
        </p:nvSpPr>
        <p:spPr>
          <a:xfrm>
            <a:off x="152400" y="2797200"/>
            <a:ext cx="8839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Arial"/>
              <a:buNone/>
            </a:pPr>
            <a:r>
              <a:rPr lang="en-US" sz="4500" b="1" dirty="0">
                <a:latin typeface="Calibri" charset="0"/>
                <a:ea typeface="Calibri" charset="0"/>
                <a:cs typeface="Calibri" charset="0"/>
                <a:sym typeface="Source Sans Pro"/>
              </a:rPr>
              <a:t>The Power of Positive Gossip</a:t>
            </a:r>
            <a:endParaRPr sz="3700" b="1" dirty="0">
              <a:solidFill>
                <a:srgbClr val="FA4616"/>
              </a:solidFill>
              <a:latin typeface="Calibri" charset="0"/>
              <a:ea typeface="Calibri" charset="0"/>
              <a:cs typeface="Calibri" charset="0"/>
              <a:sym typeface="Source Sans Pro"/>
            </a:endParaRPr>
          </a:p>
        </p:txBody>
      </p:sp>
      <p:sp>
        <p:nvSpPr>
          <p:cNvPr id="86" name="Google Shape;86;p13"/>
          <p:cNvSpPr txBox="1">
            <a:spLocks noGrp="1"/>
          </p:cNvSpPr>
          <p:nvPr>
            <p:ph type="subTitle" idx="1"/>
          </p:nvPr>
        </p:nvSpPr>
        <p:spPr>
          <a:xfrm>
            <a:off x="1371600" y="438410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chemeClr val="dk1"/>
              </a:buClr>
              <a:buSzPts val="3200"/>
              <a:buNone/>
            </a:pPr>
            <a:r>
              <a:rPr lang="en-US" dirty="0">
                <a:solidFill>
                  <a:schemeClr val="dk1"/>
                </a:solidFill>
                <a:latin typeface="Calibri" charset="0"/>
                <a:ea typeface="Calibri" charset="0"/>
                <a:cs typeface="Calibri" charset="0"/>
                <a:sym typeface="Source Sans Pro"/>
              </a:rPr>
              <a:t>June 28, 2023</a:t>
            </a:r>
            <a:endParaRPr dirty="0">
              <a:latin typeface="Calibri" charset="0"/>
              <a:ea typeface="Calibri" charset="0"/>
              <a:cs typeface="Calibri" charset="0"/>
              <a:sym typeface="Source Sans Pro"/>
            </a:endParaRPr>
          </a:p>
        </p:txBody>
      </p:sp>
      <p:pic>
        <p:nvPicPr>
          <p:cNvPr id="87" name="Google Shape;87;p13"/>
          <p:cNvPicPr preferRelativeResize="0"/>
          <p:nvPr/>
        </p:nvPicPr>
        <p:blipFill rotWithShape="1">
          <a:blip r:embed="rId4">
            <a:alphaModFix/>
          </a:blip>
          <a:srcRect/>
          <a:stretch/>
        </p:blipFill>
        <p:spPr>
          <a:xfrm>
            <a:off x="152400" y="152400"/>
            <a:ext cx="8839203" cy="22962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p:nvPr/>
        </p:nvSpPr>
        <p:spPr>
          <a:xfrm>
            <a:off x="0" y="0"/>
            <a:ext cx="9144000" cy="6858000"/>
          </a:xfrm>
          <a:prstGeom prst="rect">
            <a:avLst/>
          </a:prstGeom>
          <a:solidFill>
            <a:srgbClr val="F9F5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9F5F1"/>
              </a:solidFill>
              <a:latin typeface="Calibri"/>
              <a:ea typeface="Calibri"/>
              <a:cs typeface="Calibri"/>
              <a:sym typeface="Calibri"/>
            </a:endParaRPr>
          </a:p>
        </p:txBody>
      </p:sp>
      <p:sp>
        <p:nvSpPr>
          <p:cNvPr id="145" name="Google Shape;145;p22"/>
          <p:cNvSpPr txBox="1"/>
          <p:nvPr/>
        </p:nvSpPr>
        <p:spPr>
          <a:xfrm>
            <a:off x="272324" y="927358"/>
            <a:ext cx="7888500" cy="850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5200">
                <a:solidFill>
                  <a:srgbClr val="1A2D38"/>
                </a:solidFill>
                <a:latin typeface="Calibri"/>
                <a:ea typeface="Calibri"/>
                <a:cs typeface="Calibri"/>
                <a:sym typeface="Calibri"/>
              </a:rPr>
              <a:t>Learning Objectives</a:t>
            </a:r>
            <a:endParaRPr sz="4400">
              <a:solidFill>
                <a:srgbClr val="1A2D38"/>
              </a:solidFill>
              <a:latin typeface="Calibri"/>
              <a:ea typeface="Calibri"/>
              <a:cs typeface="Calibri"/>
              <a:sym typeface="Calibri"/>
            </a:endParaRPr>
          </a:p>
        </p:txBody>
      </p:sp>
      <p:sp>
        <p:nvSpPr>
          <p:cNvPr id="146" name="Google Shape;146;p22"/>
          <p:cNvSpPr/>
          <p:nvPr/>
        </p:nvSpPr>
        <p:spPr>
          <a:xfrm>
            <a:off x="272322" y="2692168"/>
            <a:ext cx="823500" cy="823500"/>
          </a:xfrm>
          <a:prstGeom prst="ellipse">
            <a:avLst/>
          </a:prstGeom>
          <a:solidFill>
            <a:srgbClr val="1B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p:nvPr/>
        </p:nvSpPr>
        <p:spPr>
          <a:xfrm>
            <a:off x="447846" y="2867691"/>
            <a:ext cx="472500" cy="4725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2"/>
          <p:cNvSpPr/>
          <p:nvPr/>
        </p:nvSpPr>
        <p:spPr>
          <a:xfrm>
            <a:off x="313837" y="3772312"/>
            <a:ext cx="1350300" cy="54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txBox="1"/>
          <p:nvPr/>
        </p:nvSpPr>
        <p:spPr>
          <a:xfrm>
            <a:off x="9037" y="3772312"/>
            <a:ext cx="1350300" cy="54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1A2D38"/>
              </a:buClr>
              <a:buSzPts val="1700"/>
              <a:buFont typeface="Calibri"/>
              <a:buNone/>
            </a:pPr>
            <a:r>
              <a:rPr lang="en-US" sz="1700" b="0" i="0" u="none" strike="noStrike" cap="none">
                <a:solidFill>
                  <a:srgbClr val="1A2D38"/>
                </a:solidFill>
                <a:latin typeface="Calibri"/>
                <a:ea typeface="Calibri"/>
                <a:cs typeface="Calibri"/>
                <a:sym typeface="Calibri"/>
              </a:rPr>
              <a:t>WHY DO PEOPLE GOSSIP?</a:t>
            </a:r>
            <a:endParaRPr/>
          </a:p>
        </p:txBody>
      </p:sp>
      <p:sp>
        <p:nvSpPr>
          <p:cNvPr id="150" name="Google Shape;150;p22"/>
          <p:cNvSpPr/>
          <p:nvPr/>
        </p:nvSpPr>
        <p:spPr>
          <a:xfrm>
            <a:off x="2163584" y="2692168"/>
            <a:ext cx="823500" cy="823500"/>
          </a:xfrm>
          <a:prstGeom prst="ellipse">
            <a:avLst/>
          </a:prstGeom>
          <a:solidFill>
            <a:srgbClr val="C1B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p:nvPr/>
        </p:nvSpPr>
        <p:spPr>
          <a:xfrm>
            <a:off x="2339107" y="2867690"/>
            <a:ext cx="472500" cy="4725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p:nvPr/>
        </p:nvSpPr>
        <p:spPr>
          <a:xfrm>
            <a:off x="2205099" y="3772312"/>
            <a:ext cx="1350180" cy="5400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txBox="1"/>
          <p:nvPr/>
        </p:nvSpPr>
        <p:spPr>
          <a:xfrm>
            <a:off x="1900299" y="3772312"/>
            <a:ext cx="1350300" cy="54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1A2D38"/>
              </a:buClr>
              <a:buSzPts val="1700"/>
              <a:buFont typeface="Calibri"/>
              <a:buNone/>
            </a:pPr>
            <a:r>
              <a:rPr lang="en-US" sz="1700" b="0" i="0" u="none" strike="noStrike" cap="none">
                <a:solidFill>
                  <a:srgbClr val="1A2D38"/>
                </a:solidFill>
                <a:latin typeface="Calibri"/>
                <a:ea typeface="Calibri"/>
                <a:cs typeface="Calibri"/>
                <a:sym typeface="Calibri"/>
              </a:rPr>
              <a:t>EMOTIONAL ADDICTION</a:t>
            </a:r>
            <a:endParaRPr/>
          </a:p>
        </p:txBody>
      </p:sp>
      <p:sp>
        <p:nvSpPr>
          <p:cNvPr id="154" name="Google Shape;154;p22"/>
          <p:cNvSpPr/>
          <p:nvPr/>
        </p:nvSpPr>
        <p:spPr>
          <a:xfrm>
            <a:off x="4054845" y="2692168"/>
            <a:ext cx="823610" cy="823610"/>
          </a:xfrm>
          <a:prstGeom prst="ellipse">
            <a:avLst/>
          </a:prstGeom>
          <a:solidFill>
            <a:srgbClr val="0C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2"/>
          <p:cNvSpPr/>
          <p:nvPr/>
        </p:nvSpPr>
        <p:spPr>
          <a:xfrm>
            <a:off x="4230369" y="2867690"/>
            <a:ext cx="472563" cy="472563"/>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2"/>
          <p:cNvSpPr/>
          <p:nvPr/>
        </p:nvSpPr>
        <p:spPr>
          <a:xfrm>
            <a:off x="3791560" y="3772312"/>
            <a:ext cx="1350180" cy="5400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txBox="1"/>
          <p:nvPr/>
        </p:nvSpPr>
        <p:spPr>
          <a:xfrm>
            <a:off x="3791560" y="3772312"/>
            <a:ext cx="1350180" cy="540072"/>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1A2D38"/>
              </a:buClr>
              <a:buSzPts val="1700"/>
              <a:buFont typeface="Calibri"/>
              <a:buNone/>
            </a:pPr>
            <a:r>
              <a:rPr lang="en-US" sz="1700" b="0" i="0" u="none" strike="noStrike" cap="none">
                <a:solidFill>
                  <a:srgbClr val="1A2D38"/>
                </a:solidFill>
                <a:latin typeface="Calibri"/>
                <a:ea typeface="Calibri"/>
                <a:cs typeface="Calibri"/>
                <a:sym typeface="Calibri"/>
              </a:rPr>
              <a:t>EMOTIONAL IMMATURITY VS. MATURITY</a:t>
            </a:r>
            <a:endParaRPr/>
          </a:p>
        </p:txBody>
      </p:sp>
      <p:sp>
        <p:nvSpPr>
          <p:cNvPr id="158" name="Google Shape;158;p22"/>
          <p:cNvSpPr/>
          <p:nvPr/>
        </p:nvSpPr>
        <p:spPr>
          <a:xfrm>
            <a:off x="5946107" y="2692168"/>
            <a:ext cx="823500" cy="823500"/>
          </a:xfrm>
          <a:prstGeom prst="ellipse">
            <a:avLst/>
          </a:prstGeom>
          <a:solidFill>
            <a:srgbClr val="B1B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p:nvPr/>
        </p:nvSpPr>
        <p:spPr>
          <a:xfrm>
            <a:off x="6121630" y="2867690"/>
            <a:ext cx="472500" cy="4725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a:off x="5378022" y="3772312"/>
            <a:ext cx="1350180" cy="5400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txBox="1"/>
          <p:nvPr/>
        </p:nvSpPr>
        <p:spPr>
          <a:xfrm>
            <a:off x="5606626" y="3772300"/>
            <a:ext cx="1550100" cy="54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1A2D38"/>
              </a:buClr>
              <a:buSzPts val="1700"/>
              <a:buFont typeface="Calibri"/>
              <a:buNone/>
            </a:pPr>
            <a:r>
              <a:rPr lang="en-US" sz="1700" b="0" i="0" u="none" strike="noStrike" cap="none">
                <a:solidFill>
                  <a:srgbClr val="1A2D38"/>
                </a:solidFill>
                <a:latin typeface="Calibri"/>
                <a:ea typeface="Calibri"/>
                <a:cs typeface="Calibri"/>
                <a:sym typeface="Calibri"/>
              </a:rPr>
              <a:t>IMPORTANCE OF SELF-AWARENESS</a:t>
            </a:r>
            <a:endParaRPr/>
          </a:p>
        </p:txBody>
      </p:sp>
      <p:sp>
        <p:nvSpPr>
          <p:cNvPr id="162" name="Google Shape;162;p22"/>
          <p:cNvSpPr/>
          <p:nvPr/>
        </p:nvSpPr>
        <p:spPr>
          <a:xfrm>
            <a:off x="7837368" y="2692168"/>
            <a:ext cx="823500" cy="823500"/>
          </a:xfrm>
          <a:prstGeom prst="ellipse">
            <a:avLst/>
          </a:prstGeom>
          <a:solidFill>
            <a:srgbClr val="BD1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p:cNvSpPr/>
          <p:nvPr/>
        </p:nvSpPr>
        <p:spPr>
          <a:xfrm>
            <a:off x="8012892" y="2867690"/>
            <a:ext cx="472500" cy="47250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7116883" y="3772312"/>
            <a:ext cx="1350300" cy="54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2"/>
          <p:cNvSpPr txBox="1"/>
          <p:nvPr/>
        </p:nvSpPr>
        <p:spPr>
          <a:xfrm>
            <a:off x="7421673" y="3772300"/>
            <a:ext cx="1625700" cy="54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1A2D38"/>
              </a:buClr>
              <a:buSzPts val="1700"/>
              <a:buFont typeface="Calibri"/>
              <a:buNone/>
            </a:pPr>
            <a:r>
              <a:rPr lang="en-US" sz="1700" b="0" i="0" u="none" strike="noStrike" cap="none">
                <a:solidFill>
                  <a:srgbClr val="1A2D38"/>
                </a:solidFill>
                <a:latin typeface="Calibri"/>
                <a:ea typeface="Calibri"/>
                <a:cs typeface="Calibri"/>
                <a:sym typeface="Calibri"/>
              </a:rPr>
              <a:t>STRATEGIES FOR HEALTHIER RELATIONSHIPS </a:t>
            </a:r>
            <a:endParaRPr/>
          </a:p>
        </p:txBody>
      </p:sp>
      <p:pic>
        <p:nvPicPr>
          <p:cNvPr id="166" name="Google Shape;166;p22"/>
          <p:cNvPicPr preferRelativeResize="0"/>
          <p:nvPr/>
        </p:nvPicPr>
        <p:blipFill rotWithShape="1">
          <a:blip r:embed="rId8">
            <a:alphaModFix/>
          </a:blip>
          <a:srcRect/>
          <a:stretch/>
        </p:blipFill>
        <p:spPr>
          <a:xfrm>
            <a:off x="8242869" y="5956520"/>
            <a:ext cx="475998" cy="4965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p:nvPr/>
        </p:nvSpPr>
        <p:spPr>
          <a:xfrm>
            <a:off x="234300" y="218997"/>
            <a:ext cx="8400317" cy="6400970"/>
          </a:xfrm>
          <a:custGeom>
            <a:avLst/>
            <a:gdLst/>
            <a:ahLst/>
            <a:cxnLst/>
            <a:rect l="l" t="t" r="r" b="b"/>
            <a:pathLst>
              <a:path w="11546828" h="6214534" extrusionOk="0">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rgbClr val="7F7F7F">
              <a:alpha val="247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2" name="Google Shape;172;p23"/>
          <p:cNvSpPr/>
          <p:nvPr/>
        </p:nvSpPr>
        <p:spPr>
          <a:xfrm flipH="1">
            <a:off x="6193425" y="3315595"/>
            <a:ext cx="2450100" cy="3308100"/>
          </a:xfrm>
          <a:prstGeom prst="rtTriangle">
            <a:avLst/>
          </a:prstGeom>
          <a:solidFill>
            <a:srgbClr val="1D6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3" name="Google Shape;173;p23"/>
          <p:cNvSpPr/>
          <p:nvPr/>
        </p:nvSpPr>
        <p:spPr>
          <a:xfrm>
            <a:off x="162585" y="2317437"/>
            <a:ext cx="7941900" cy="4084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4" name="Google Shape;174;p23"/>
          <p:cNvSpPr txBox="1"/>
          <p:nvPr/>
        </p:nvSpPr>
        <p:spPr>
          <a:xfrm>
            <a:off x="423451" y="1622200"/>
            <a:ext cx="2485800" cy="3263100"/>
          </a:xfrm>
          <a:prstGeom prst="rect">
            <a:avLst/>
          </a:prstGeom>
          <a:noFill/>
          <a:ln>
            <a:noFill/>
          </a:ln>
        </p:spPr>
        <p:txBody>
          <a:bodyPr spcFirstLastPara="1" wrap="square" lIns="91425" tIns="45700" rIns="91425" bIns="45700" anchor="ctr" anchorCtr="0">
            <a:normAutofit/>
          </a:bodyPr>
          <a:lstStyle/>
          <a:p>
            <a:pPr marL="0" lvl="0" indent="0" algn="r" rtl="0">
              <a:lnSpc>
                <a:spcPct val="115000"/>
              </a:lnSpc>
              <a:spcBef>
                <a:spcPts val="0"/>
              </a:spcBef>
              <a:spcAft>
                <a:spcPts val="0"/>
              </a:spcAft>
              <a:buNone/>
            </a:pPr>
            <a:r>
              <a:rPr lang="en-US" sz="5010" dirty="0">
                <a:solidFill>
                  <a:srgbClr val="000000"/>
                </a:solidFill>
                <a:latin typeface="Calibri"/>
                <a:ea typeface="Calibri"/>
                <a:cs typeface="Calibri"/>
                <a:sym typeface="Calibri"/>
              </a:rPr>
              <a:t>Why Do People Gossip?</a:t>
            </a:r>
            <a:endParaRPr sz="3140" dirty="0">
              <a:solidFill>
                <a:srgbClr val="000000"/>
              </a:solidFill>
              <a:latin typeface="Calibri"/>
              <a:ea typeface="Calibri"/>
              <a:cs typeface="Calibri"/>
              <a:sym typeface="Calibri"/>
            </a:endParaRPr>
          </a:p>
        </p:txBody>
      </p:sp>
      <p:cxnSp>
        <p:nvCxnSpPr>
          <p:cNvPr id="175" name="Google Shape;175;p23"/>
          <p:cNvCxnSpPr/>
          <p:nvPr/>
        </p:nvCxnSpPr>
        <p:spPr>
          <a:xfrm>
            <a:off x="3044737" y="2110734"/>
            <a:ext cx="0" cy="2357100"/>
          </a:xfrm>
          <a:prstGeom prst="straightConnector1">
            <a:avLst/>
          </a:prstGeom>
          <a:noFill/>
          <a:ln w="19050" cap="sq" cmpd="sng">
            <a:solidFill>
              <a:srgbClr val="3F3F3F"/>
            </a:solidFill>
            <a:prstDash val="solid"/>
            <a:miter lim="800000"/>
            <a:headEnd type="none" w="sm" len="sm"/>
            <a:tailEnd type="none" w="sm" len="sm"/>
          </a:ln>
        </p:spPr>
      </p:cxnSp>
      <p:grpSp>
        <p:nvGrpSpPr>
          <p:cNvPr id="176" name="Google Shape;176;p23"/>
          <p:cNvGrpSpPr/>
          <p:nvPr/>
        </p:nvGrpSpPr>
        <p:grpSpPr>
          <a:xfrm>
            <a:off x="3281674" y="1009898"/>
            <a:ext cx="4821277" cy="4819179"/>
            <a:chOff x="0" y="88682"/>
            <a:chExt cx="5167500" cy="5165251"/>
          </a:xfrm>
        </p:grpSpPr>
        <p:sp>
          <p:nvSpPr>
            <p:cNvPr id="177" name="Google Shape;177;p23"/>
            <p:cNvSpPr/>
            <p:nvPr/>
          </p:nvSpPr>
          <p:spPr>
            <a:xfrm>
              <a:off x="0" y="88682"/>
              <a:ext cx="5167500" cy="825000"/>
            </a:xfrm>
            <a:prstGeom prst="roundRect">
              <a:avLst>
                <a:gd name="adj" fmla="val 16667"/>
              </a:avLst>
            </a:prstGeom>
            <a:solidFill>
              <a:srgbClr val="B1BC36"/>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txBox="1"/>
            <p:nvPr/>
          </p:nvSpPr>
          <p:spPr>
            <a:xfrm>
              <a:off x="40266" y="128948"/>
              <a:ext cx="5087100" cy="744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FFFFFF"/>
                </a:buClr>
                <a:buSzPts val="1500"/>
                <a:buFont typeface="Calibri"/>
                <a:buNone/>
              </a:pPr>
              <a:r>
                <a:rPr lang="en-US" sz="1500" b="0" i="0" u="none" strike="noStrike" cap="none">
                  <a:solidFill>
                    <a:srgbClr val="FFFFFF"/>
                  </a:solidFill>
                  <a:latin typeface="Calibri"/>
                  <a:ea typeface="Calibri"/>
                  <a:cs typeface="Calibri"/>
                  <a:sym typeface="Calibri"/>
                </a:rPr>
                <a:t>Like grooming done amongst primates, we use gossip as a means of  bonding/closeness or conveying social info to a large social network.</a:t>
              </a:r>
              <a:endParaRPr/>
            </a:p>
          </p:txBody>
        </p:sp>
        <p:sp>
          <p:nvSpPr>
            <p:cNvPr id="179" name="Google Shape;179;p23"/>
            <p:cNvSpPr/>
            <p:nvPr/>
          </p:nvSpPr>
          <p:spPr>
            <a:xfrm>
              <a:off x="0" y="956732"/>
              <a:ext cx="5167500" cy="825000"/>
            </a:xfrm>
            <a:prstGeom prst="roundRect">
              <a:avLst>
                <a:gd name="adj" fmla="val 16667"/>
              </a:avLst>
            </a:prstGeom>
            <a:solidFill>
              <a:srgbClr val="1B394A"/>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txBox="1"/>
            <p:nvPr/>
          </p:nvSpPr>
          <p:spPr>
            <a:xfrm>
              <a:off x="40266" y="996998"/>
              <a:ext cx="5087100" cy="744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FFFFFF"/>
                </a:buClr>
                <a:buSzPts val="1500"/>
                <a:buFont typeface="Calibri"/>
                <a:buNone/>
              </a:pPr>
              <a:r>
                <a:rPr lang="en-US" sz="1500" b="0" i="0" u="none" strike="noStrike" cap="none">
                  <a:solidFill>
                    <a:srgbClr val="FFFFFF"/>
                  </a:solidFill>
                  <a:latin typeface="Calibri"/>
                  <a:ea typeface="Calibri"/>
                  <a:cs typeface="Calibri"/>
                  <a:sym typeface="Calibri"/>
                </a:rPr>
                <a:t>Evidence of cultural learning; provides examples of what is socially acceptable and what's not. </a:t>
              </a:r>
              <a:endParaRPr/>
            </a:p>
          </p:txBody>
        </p:sp>
        <p:sp>
          <p:nvSpPr>
            <p:cNvPr id="181" name="Google Shape;181;p23"/>
            <p:cNvSpPr/>
            <p:nvPr/>
          </p:nvSpPr>
          <p:spPr>
            <a:xfrm>
              <a:off x="0" y="1824782"/>
              <a:ext cx="5167500" cy="825000"/>
            </a:xfrm>
            <a:prstGeom prst="roundRect">
              <a:avLst>
                <a:gd name="adj" fmla="val 16667"/>
              </a:avLst>
            </a:prstGeom>
            <a:solidFill>
              <a:srgbClr val="0000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txBox="1"/>
            <p:nvPr/>
          </p:nvSpPr>
          <p:spPr>
            <a:xfrm>
              <a:off x="40266" y="1865048"/>
              <a:ext cx="5087100" cy="744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FFFFFF"/>
                </a:buClr>
                <a:buSzPts val="1500"/>
                <a:buFont typeface="Calibri"/>
                <a:buNone/>
              </a:pPr>
              <a:r>
                <a:rPr lang="en-US" sz="1500" b="0" i="0" u="none" strike="noStrike" cap="none">
                  <a:solidFill>
                    <a:srgbClr val="FFFFFF"/>
                  </a:solidFill>
                  <a:latin typeface="Calibri"/>
                  <a:ea typeface="Calibri"/>
                  <a:cs typeface="Calibri"/>
                  <a:sym typeface="Calibri"/>
                </a:rPr>
                <a:t>Form of entertainment </a:t>
              </a:r>
              <a:endParaRPr/>
            </a:p>
          </p:txBody>
        </p:sp>
        <p:sp>
          <p:nvSpPr>
            <p:cNvPr id="183" name="Google Shape;183;p23"/>
            <p:cNvSpPr/>
            <p:nvPr/>
          </p:nvSpPr>
          <p:spPr>
            <a:xfrm>
              <a:off x="0" y="2692833"/>
              <a:ext cx="5167500" cy="825000"/>
            </a:xfrm>
            <a:prstGeom prst="roundRect">
              <a:avLst>
                <a:gd name="adj" fmla="val 16667"/>
              </a:avLst>
            </a:prstGeom>
            <a:solidFill>
              <a:srgbClr val="BD1E2C"/>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txBox="1"/>
            <p:nvPr/>
          </p:nvSpPr>
          <p:spPr>
            <a:xfrm>
              <a:off x="40266" y="2733099"/>
              <a:ext cx="5087100" cy="744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FFFFFF"/>
                </a:buClr>
                <a:buSzPts val="1500"/>
                <a:buFont typeface="Calibri"/>
                <a:buNone/>
              </a:pPr>
              <a:r>
                <a:rPr lang="en-US" sz="1500" b="0" i="0" u="none" strike="noStrike" cap="none">
                  <a:solidFill>
                    <a:srgbClr val="FFFFFF"/>
                  </a:solidFill>
                  <a:latin typeface="Calibri"/>
                  <a:ea typeface="Calibri"/>
                  <a:cs typeface="Calibri"/>
                  <a:sym typeface="Calibri"/>
                </a:rPr>
                <a:t>Staves off Loneliness</a:t>
              </a:r>
              <a:endParaRPr/>
            </a:p>
          </p:txBody>
        </p:sp>
        <p:sp>
          <p:nvSpPr>
            <p:cNvPr id="185" name="Google Shape;185;p23"/>
            <p:cNvSpPr/>
            <p:nvPr/>
          </p:nvSpPr>
          <p:spPr>
            <a:xfrm>
              <a:off x="0" y="3560883"/>
              <a:ext cx="5167500" cy="825000"/>
            </a:xfrm>
            <a:prstGeom prst="roundRect">
              <a:avLst>
                <a:gd name="adj" fmla="val 16667"/>
              </a:avLst>
            </a:prstGeom>
            <a:solidFill>
              <a:srgbClr val="0C6A7F"/>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txBox="1"/>
            <p:nvPr/>
          </p:nvSpPr>
          <p:spPr>
            <a:xfrm>
              <a:off x="40266" y="3601149"/>
              <a:ext cx="5087100" cy="744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FFFFFF"/>
                </a:buClr>
                <a:buSzPts val="1500"/>
                <a:buFont typeface="Calibri"/>
                <a:buNone/>
              </a:pPr>
              <a:r>
                <a:rPr lang="en-US" sz="1500" b="0" i="0" u="none" strike="noStrike" cap="none">
                  <a:solidFill>
                    <a:srgbClr val="FFFFFF"/>
                  </a:solidFill>
                  <a:latin typeface="Calibri"/>
                  <a:ea typeface="Calibri"/>
                  <a:cs typeface="Calibri"/>
                  <a:sym typeface="Calibri"/>
                </a:rPr>
                <a:t>Intimacy or closeness is a prerequisite to gossiping </a:t>
              </a:r>
              <a:endParaRPr/>
            </a:p>
          </p:txBody>
        </p:sp>
        <p:sp>
          <p:nvSpPr>
            <p:cNvPr id="187" name="Google Shape;187;p23"/>
            <p:cNvSpPr/>
            <p:nvPr/>
          </p:nvSpPr>
          <p:spPr>
            <a:xfrm>
              <a:off x="0" y="4428933"/>
              <a:ext cx="5167500" cy="825000"/>
            </a:xfrm>
            <a:prstGeom prst="roundRect">
              <a:avLst>
                <a:gd name="adj" fmla="val 16667"/>
              </a:avLst>
            </a:prstGeom>
            <a:solidFill>
              <a:srgbClr val="C1B49B"/>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3"/>
            <p:cNvSpPr txBox="1"/>
            <p:nvPr/>
          </p:nvSpPr>
          <p:spPr>
            <a:xfrm>
              <a:off x="40266" y="4469199"/>
              <a:ext cx="5087100" cy="744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FFFFFF"/>
                </a:buClr>
                <a:buSzPts val="1500"/>
                <a:buFont typeface="Calibri"/>
                <a:buNone/>
              </a:pPr>
              <a:r>
                <a:rPr lang="en-US" sz="1500" b="0" i="0" u="none" strike="noStrike" cap="none">
                  <a:solidFill>
                    <a:srgbClr val="FFFFFF"/>
                  </a:solidFill>
                  <a:latin typeface="Calibri"/>
                  <a:ea typeface="Calibri"/>
                  <a:cs typeface="Calibri"/>
                  <a:sym typeface="Calibri"/>
                </a:rPr>
                <a:t>Helps people feel understood, validated, and seen</a:t>
              </a:r>
              <a:endParaRPr/>
            </a:p>
          </p:txBody>
        </p:sp>
      </p:grpSp>
      <p:pic>
        <p:nvPicPr>
          <p:cNvPr id="189" name="Google Shape;189;p23"/>
          <p:cNvPicPr preferRelativeResize="0"/>
          <p:nvPr/>
        </p:nvPicPr>
        <p:blipFill rotWithShape="1">
          <a:blip r:embed="rId3">
            <a:alphaModFix/>
          </a:blip>
          <a:srcRect/>
          <a:stretch/>
        </p:blipFill>
        <p:spPr>
          <a:xfrm>
            <a:off x="596626" y="5651720"/>
            <a:ext cx="475998" cy="4965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4"/>
          <p:cNvPicPr preferRelativeResize="0"/>
          <p:nvPr/>
        </p:nvPicPr>
        <p:blipFill rotWithShape="1">
          <a:blip r:embed="rId3">
            <a:alphaModFix/>
          </a:blip>
          <a:srcRect/>
          <a:stretch/>
        </p:blipFill>
        <p:spPr>
          <a:xfrm>
            <a:off x="8242869" y="5956520"/>
            <a:ext cx="475998" cy="496568"/>
          </a:xfrm>
          <a:prstGeom prst="rect">
            <a:avLst/>
          </a:prstGeom>
          <a:noFill/>
          <a:ln>
            <a:noFill/>
          </a:ln>
        </p:spPr>
      </p:pic>
      <p:sp>
        <p:nvSpPr>
          <p:cNvPr id="195" name="Google Shape;195;p24"/>
          <p:cNvSpPr txBox="1"/>
          <p:nvPr/>
        </p:nvSpPr>
        <p:spPr>
          <a:xfrm>
            <a:off x="239045" y="702467"/>
            <a:ext cx="8665800" cy="93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3700">
                <a:solidFill>
                  <a:srgbClr val="000000"/>
                </a:solidFill>
                <a:latin typeface="Calibri"/>
                <a:ea typeface="Calibri"/>
                <a:cs typeface="Calibri"/>
                <a:sym typeface="Calibri"/>
              </a:rPr>
              <a:t>What Makes People Speak Poorly of Others?</a:t>
            </a:r>
            <a:endParaRPr sz="3700">
              <a:solidFill>
                <a:srgbClr val="000000"/>
              </a:solidFill>
              <a:latin typeface="Calibri"/>
              <a:ea typeface="Calibri"/>
              <a:cs typeface="Calibri"/>
              <a:sym typeface="Calibri"/>
            </a:endParaRPr>
          </a:p>
        </p:txBody>
      </p:sp>
      <p:grpSp>
        <p:nvGrpSpPr>
          <p:cNvPr id="196" name="Google Shape;196;p24"/>
          <p:cNvGrpSpPr/>
          <p:nvPr/>
        </p:nvGrpSpPr>
        <p:grpSpPr>
          <a:xfrm>
            <a:off x="239045" y="1750812"/>
            <a:ext cx="8665906" cy="3585990"/>
            <a:chOff x="0" y="531"/>
            <a:chExt cx="10515600" cy="4351401"/>
          </a:xfrm>
        </p:grpSpPr>
        <p:sp>
          <p:nvSpPr>
            <p:cNvPr id="197" name="Google Shape;197;p24"/>
            <p:cNvSpPr/>
            <p:nvPr/>
          </p:nvSpPr>
          <p:spPr>
            <a:xfrm>
              <a:off x="0" y="531"/>
              <a:ext cx="10515600" cy="1243200"/>
            </a:xfrm>
            <a:prstGeom prst="roundRect">
              <a:avLst>
                <a:gd name="adj" fmla="val 10000"/>
              </a:avLst>
            </a:prstGeom>
            <a:solidFill>
              <a:srgbClr val="0C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a:off x="376092" y="280269"/>
              <a:ext cx="683700" cy="6837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1435988" y="531"/>
              <a:ext cx="9079500" cy="124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txBox="1"/>
            <p:nvPr/>
          </p:nvSpPr>
          <p:spPr>
            <a:xfrm>
              <a:off x="1435988" y="531"/>
              <a:ext cx="9079500" cy="1243200"/>
            </a:xfrm>
            <a:prstGeom prst="rect">
              <a:avLst/>
            </a:prstGeom>
            <a:noFill/>
            <a:ln>
              <a:noFill/>
            </a:ln>
          </p:spPr>
          <p:txBody>
            <a:bodyPr spcFirstLastPara="1" wrap="square" lIns="131575" tIns="131575" rIns="131575" bIns="131575" anchor="ctr" anchorCtr="0">
              <a:noAutofit/>
            </a:bodyPr>
            <a:lstStyle/>
            <a:p>
              <a:pPr marL="0" marR="0" lvl="0" indent="0" algn="l" rtl="0">
                <a:lnSpc>
                  <a:spcPct val="90000"/>
                </a:lnSpc>
                <a:spcBef>
                  <a:spcPts val="0"/>
                </a:spcBef>
                <a:spcAft>
                  <a:spcPts val="0"/>
                </a:spcAft>
                <a:buClr>
                  <a:srgbClr val="000000"/>
                </a:buClr>
                <a:buSzPts val="2500"/>
                <a:buFont typeface="Calibri"/>
                <a:buNone/>
              </a:pPr>
              <a:r>
                <a:rPr lang="en-US" sz="2500" b="0" i="0" u="none" strike="noStrike" cap="none">
                  <a:solidFill>
                    <a:srgbClr val="000000"/>
                  </a:solidFill>
                  <a:latin typeface="Calibri"/>
                  <a:ea typeface="Calibri"/>
                  <a:cs typeface="Calibri"/>
                  <a:sym typeface="Calibri"/>
                </a:rPr>
                <a:t>They are accustomed to chaos or dysfunctional interpersonal patterns- “Drama”</a:t>
              </a:r>
              <a:endParaRPr/>
            </a:p>
          </p:txBody>
        </p:sp>
        <p:sp>
          <p:nvSpPr>
            <p:cNvPr id="201" name="Google Shape;201;p24"/>
            <p:cNvSpPr/>
            <p:nvPr/>
          </p:nvSpPr>
          <p:spPr>
            <a:xfrm>
              <a:off x="0" y="1554631"/>
              <a:ext cx="10515600" cy="1243200"/>
            </a:xfrm>
            <a:prstGeom prst="roundRect">
              <a:avLst>
                <a:gd name="adj" fmla="val 10000"/>
              </a:avLst>
            </a:prstGeom>
            <a:solidFill>
              <a:srgbClr val="C1B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376092" y="1834369"/>
              <a:ext cx="683700" cy="6837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1435988" y="1554631"/>
              <a:ext cx="9079500" cy="124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txBox="1"/>
            <p:nvPr/>
          </p:nvSpPr>
          <p:spPr>
            <a:xfrm>
              <a:off x="1435988" y="1554631"/>
              <a:ext cx="9079500" cy="1243200"/>
            </a:xfrm>
            <a:prstGeom prst="rect">
              <a:avLst/>
            </a:prstGeom>
            <a:noFill/>
            <a:ln>
              <a:noFill/>
            </a:ln>
          </p:spPr>
          <p:txBody>
            <a:bodyPr spcFirstLastPara="1" wrap="square" lIns="131575" tIns="131575" rIns="131575" bIns="131575" anchor="ctr" anchorCtr="0">
              <a:noAutofit/>
            </a:bodyPr>
            <a:lstStyle/>
            <a:p>
              <a:pPr marL="0" marR="0" lvl="0" indent="0" algn="l" rtl="0">
                <a:lnSpc>
                  <a:spcPct val="90000"/>
                </a:lnSpc>
                <a:spcBef>
                  <a:spcPts val="0"/>
                </a:spcBef>
                <a:spcAft>
                  <a:spcPts val="0"/>
                </a:spcAft>
                <a:buClr>
                  <a:srgbClr val="000000"/>
                </a:buClr>
                <a:buSzPts val="2500"/>
                <a:buFont typeface="Calibri"/>
                <a:buNone/>
              </a:pPr>
              <a:r>
                <a:rPr lang="en-US" sz="2500" b="0" i="0" u="none" strike="noStrike" cap="none">
                  <a:solidFill>
                    <a:srgbClr val="000000"/>
                  </a:solidFill>
                  <a:latin typeface="Calibri"/>
                  <a:ea typeface="Calibri"/>
                  <a:cs typeface="Calibri"/>
                  <a:sym typeface="Calibri"/>
                </a:rPr>
                <a:t>It</a:t>
              </a:r>
              <a:r>
                <a:rPr lang="en-US" sz="2500">
                  <a:latin typeface="Calibri"/>
                  <a:ea typeface="Calibri"/>
                  <a:cs typeface="Calibri"/>
                  <a:sym typeface="Calibri"/>
                </a:rPr>
                <a:t>’</a:t>
              </a:r>
              <a:r>
                <a:rPr lang="en-US" sz="2500" b="0" i="0" u="none" strike="noStrike" cap="none">
                  <a:solidFill>
                    <a:srgbClr val="000000"/>
                  </a:solidFill>
                  <a:latin typeface="Calibri"/>
                  <a:ea typeface="Calibri"/>
                  <a:cs typeface="Calibri"/>
                  <a:sym typeface="Calibri"/>
                </a:rPr>
                <a:t>s more comfortable talking about other people’s problems then our own </a:t>
              </a:r>
              <a:endParaRPr/>
            </a:p>
          </p:txBody>
        </p:sp>
        <p:sp>
          <p:nvSpPr>
            <p:cNvPr id="205" name="Google Shape;205;p24"/>
            <p:cNvSpPr/>
            <p:nvPr/>
          </p:nvSpPr>
          <p:spPr>
            <a:xfrm>
              <a:off x="0" y="3108732"/>
              <a:ext cx="10515600" cy="1243200"/>
            </a:xfrm>
            <a:prstGeom prst="roundRect">
              <a:avLst>
                <a:gd name="adj" fmla="val 10000"/>
              </a:avLst>
            </a:prstGeom>
            <a:solidFill>
              <a:srgbClr val="B1B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376092" y="3388470"/>
              <a:ext cx="683700" cy="6837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a:off x="1435988" y="3108732"/>
              <a:ext cx="9079500" cy="124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txBox="1"/>
            <p:nvPr/>
          </p:nvSpPr>
          <p:spPr>
            <a:xfrm>
              <a:off x="1435988" y="3108732"/>
              <a:ext cx="9079500" cy="1243200"/>
            </a:xfrm>
            <a:prstGeom prst="rect">
              <a:avLst/>
            </a:prstGeom>
            <a:noFill/>
            <a:ln>
              <a:noFill/>
            </a:ln>
          </p:spPr>
          <p:txBody>
            <a:bodyPr spcFirstLastPara="1" wrap="square" lIns="131575" tIns="131575" rIns="131575" bIns="131575" anchor="ctr" anchorCtr="0">
              <a:noAutofit/>
            </a:bodyPr>
            <a:lstStyle/>
            <a:p>
              <a:pPr marL="0" marR="0" lvl="0" indent="0" algn="l" rtl="0">
                <a:lnSpc>
                  <a:spcPct val="90000"/>
                </a:lnSpc>
                <a:spcBef>
                  <a:spcPts val="0"/>
                </a:spcBef>
                <a:spcAft>
                  <a:spcPts val="0"/>
                </a:spcAft>
                <a:buClr>
                  <a:srgbClr val="000000"/>
                </a:buClr>
                <a:buSzPts val="2500"/>
                <a:buFont typeface="Calibri"/>
                <a:buNone/>
              </a:pPr>
              <a:r>
                <a:rPr lang="en-US" sz="2500" b="0" i="0" u="none" strike="noStrike" cap="none">
                  <a:solidFill>
                    <a:srgbClr val="000000"/>
                  </a:solidFill>
                  <a:latin typeface="Calibri"/>
                  <a:ea typeface="Calibri"/>
                  <a:cs typeface="Calibri"/>
                  <a:sym typeface="Calibri"/>
                </a:rPr>
                <a:t>Projection of our own insecurities on others due to emotional immaturity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4" name="Google Shape;214;p25"/>
          <p:cNvSpPr txBox="1"/>
          <p:nvPr/>
        </p:nvSpPr>
        <p:spPr>
          <a:xfrm>
            <a:off x="602775" y="891475"/>
            <a:ext cx="2866500" cy="3360600"/>
          </a:xfrm>
          <a:prstGeom prst="rect">
            <a:avLst/>
          </a:prstGeom>
          <a:noFill/>
          <a:ln>
            <a:noFill/>
          </a:ln>
        </p:spPr>
        <p:txBody>
          <a:bodyPr spcFirstLastPara="1" wrap="square" lIns="91425" tIns="45700" rIns="91425" bIns="45700" anchor="ctr" anchorCtr="0">
            <a:normAutofit/>
          </a:bodyPr>
          <a:lstStyle/>
          <a:p>
            <a:pPr marL="0" lvl="0" indent="0" algn="r" rtl="0">
              <a:lnSpc>
                <a:spcPct val="115000"/>
              </a:lnSpc>
              <a:spcBef>
                <a:spcPts val="0"/>
              </a:spcBef>
              <a:spcAft>
                <a:spcPts val="0"/>
              </a:spcAft>
              <a:buNone/>
            </a:pPr>
            <a:r>
              <a:rPr lang="en-US" sz="5100">
                <a:latin typeface="Calibri"/>
                <a:ea typeface="Calibri"/>
                <a:cs typeface="Calibri"/>
                <a:sym typeface="Calibri"/>
              </a:rPr>
              <a:t>Emotional Addiction</a:t>
            </a:r>
            <a:endParaRPr sz="4400">
              <a:solidFill>
                <a:srgbClr val="000000"/>
              </a:solidFill>
              <a:latin typeface="Calibri"/>
              <a:ea typeface="Calibri"/>
              <a:cs typeface="Calibri"/>
              <a:sym typeface="Calibri"/>
            </a:endParaRPr>
          </a:p>
        </p:txBody>
      </p:sp>
      <p:sp>
        <p:nvSpPr>
          <p:cNvPr id="215" name="Google Shape;215;p25"/>
          <p:cNvSpPr/>
          <p:nvPr/>
        </p:nvSpPr>
        <p:spPr>
          <a:xfrm>
            <a:off x="3577850" y="242650"/>
            <a:ext cx="5322767" cy="6290407"/>
          </a:xfrm>
          <a:custGeom>
            <a:avLst/>
            <a:gdLst/>
            <a:ahLst/>
            <a:cxnLst/>
            <a:rect l="l" t="t" r="r" b="b"/>
            <a:pathLst>
              <a:path w="7217311" h="6212748" extrusionOk="0">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rgbClr val="7F7F7F">
              <a:alpha val="247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6" name="Google Shape;216;p25"/>
          <p:cNvSpPr/>
          <p:nvPr/>
        </p:nvSpPr>
        <p:spPr>
          <a:xfrm flipH="1">
            <a:off x="6527825" y="3359325"/>
            <a:ext cx="2373600" cy="3175200"/>
          </a:xfrm>
          <a:prstGeom prst="rtTriangle">
            <a:avLst/>
          </a:prstGeom>
          <a:solidFill>
            <a:srgbClr val="1D6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7" name="Google Shape;217;p25"/>
          <p:cNvSpPr/>
          <p:nvPr/>
        </p:nvSpPr>
        <p:spPr>
          <a:xfrm>
            <a:off x="481325" y="467448"/>
            <a:ext cx="8178600" cy="5796000"/>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cxnSp>
        <p:nvCxnSpPr>
          <p:cNvPr id="218" name="Google Shape;218;p25"/>
          <p:cNvCxnSpPr/>
          <p:nvPr/>
        </p:nvCxnSpPr>
        <p:spPr>
          <a:xfrm>
            <a:off x="3825857" y="756745"/>
            <a:ext cx="3807900" cy="0"/>
          </a:xfrm>
          <a:prstGeom prst="straightConnector1">
            <a:avLst/>
          </a:prstGeom>
          <a:solidFill>
            <a:srgbClr val="88C145"/>
          </a:solidFill>
          <a:ln w="12700" cap="flat" cmpd="sng">
            <a:solidFill>
              <a:srgbClr val="88C145"/>
            </a:solidFill>
            <a:prstDash val="solid"/>
            <a:miter lim="800000"/>
            <a:headEnd type="none" w="sm" len="sm"/>
            <a:tailEnd type="none" w="sm" len="sm"/>
          </a:ln>
        </p:spPr>
      </p:cxnSp>
      <p:sp>
        <p:nvSpPr>
          <p:cNvPr id="219" name="Google Shape;219;p25"/>
          <p:cNvSpPr/>
          <p:nvPr/>
        </p:nvSpPr>
        <p:spPr>
          <a:xfrm>
            <a:off x="3825857" y="756745"/>
            <a:ext cx="3807900" cy="17853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5"/>
          <p:cNvSpPr txBox="1"/>
          <p:nvPr/>
        </p:nvSpPr>
        <p:spPr>
          <a:xfrm>
            <a:off x="3825857" y="909145"/>
            <a:ext cx="3807900" cy="178537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rgbClr val="000000"/>
              </a:buClr>
              <a:buSzPts val="2600"/>
              <a:buFont typeface="Calibri"/>
              <a:buNone/>
            </a:pPr>
            <a:r>
              <a:rPr lang="en-US" sz="2500" b="0" i="0" u="none" strike="noStrike" cap="none">
                <a:solidFill>
                  <a:srgbClr val="000000"/>
                </a:solidFill>
                <a:latin typeface="Calibri"/>
                <a:ea typeface="Calibri"/>
                <a:cs typeface="Calibri"/>
                <a:sym typeface="Calibri"/>
              </a:rPr>
              <a:t>When we are raised in homes that are chaotic, unpredictable, in cycles of crisis, our bodies can become dependent on stress hormones like adrenaline and cortisol</a:t>
            </a:r>
            <a:endParaRPr sz="2500"/>
          </a:p>
        </p:txBody>
      </p:sp>
      <p:cxnSp>
        <p:nvCxnSpPr>
          <p:cNvPr id="221" name="Google Shape;221;p25"/>
          <p:cNvCxnSpPr/>
          <p:nvPr/>
        </p:nvCxnSpPr>
        <p:spPr>
          <a:xfrm>
            <a:off x="3825857" y="3652608"/>
            <a:ext cx="3807900" cy="0"/>
          </a:xfrm>
          <a:prstGeom prst="straightConnector1">
            <a:avLst/>
          </a:prstGeom>
          <a:solidFill>
            <a:srgbClr val="33AFCE"/>
          </a:solidFill>
          <a:ln w="12700" cap="flat" cmpd="sng">
            <a:solidFill>
              <a:srgbClr val="33AFCE"/>
            </a:solidFill>
            <a:prstDash val="solid"/>
            <a:miter lim="800000"/>
            <a:headEnd type="none" w="sm" len="sm"/>
            <a:tailEnd type="none" w="sm" len="sm"/>
          </a:ln>
        </p:spPr>
      </p:cxnSp>
      <p:sp>
        <p:nvSpPr>
          <p:cNvPr id="222" name="Google Shape;222;p25"/>
          <p:cNvSpPr txBox="1"/>
          <p:nvPr/>
        </p:nvSpPr>
        <p:spPr>
          <a:xfrm>
            <a:off x="3825857" y="3685071"/>
            <a:ext cx="3807900" cy="178537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rgbClr val="000000"/>
              </a:buClr>
              <a:buSzPts val="2600"/>
              <a:buFont typeface="Calibri"/>
              <a:buNone/>
            </a:pPr>
            <a:r>
              <a:rPr lang="en-US" sz="2500" b="0" i="0" u="none" strike="noStrike" cap="none">
                <a:solidFill>
                  <a:srgbClr val="000000"/>
                </a:solidFill>
                <a:latin typeface="Calibri"/>
                <a:ea typeface="Calibri"/>
                <a:cs typeface="Calibri"/>
                <a:sym typeface="Calibri"/>
              </a:rPr>
              <a:t>These high emotional states might have been the only time we got attention or connection</a:t>
            </a:r>
            <a:endParaRPr sz="2500"/>
          </a:p>
        </p:txBody>
      </p:sp>
      <p:pic>
        <p:nvPicPr>
          <p:cNvPr id="223" name="Google Shape;223;p25"/>
          <p:cNvPicPr preferRelativeResize="0"/>
          <p:nvPr/>
        </p:nvPicPr>
        <p:blipFill rotWithShape="1">
          <a:blip r:embed="rId3">
            <a:alphaModFix/>
          </a:blip>
          <a:srcRect/>
          <a:stretch/>
        </p:blipFill>
        <p:spPr>
          <a:xfrm>
            <a:off x="596626" y="5651720"/>
            <a:ext cx="475998" cy="4965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txBox="1"/>
          <p:nvPr/>
        </p:nvSpPr>
        <p:spPr>
          <a:xfrm>
            <a:off x="-147200" y="891475"/>
            <a:ext cx="3311700" cy="3360600"/>
          </a:xfrm>
          <a:prstGeom prst="rect">
            <a:avLst/>
          </a:prstGeom>
          <a:noFill/>
          <a:ln>
            <a:noFill/>
          </a:ln>
        </p:spPr>
        <p:txBody>
          <a:bodyPr spcFirstLastPara="1" wrap="square" lIns="91425" tIns="45700" rIns="91425" bIns="45700" anchor="ctr" anchorCtr="0">
            <a:noAutofit/>
          </a:bodyPr>
          <a:lstStyle/>
          <a:p>
            <a:pPr marL="0" lvl="0" indent="0" algn="r" rtl="0">
              <a:lnSpc>
                <a:spcPct val="95000"/>
              </a:lnSpc>
              <a:spcBef>
                <a:spcPts val="0"/>
              </a:spcBef>
              <a:spcAft>
                <a:spcPts val="0"/>
              </a:spcAft>
              <a:buSzPts val="770"/>
              <a:buNone/>
            </a:pPr>
            <a:r>
              <a:rPr lang="en-US" sz="4570">
                <a:solidFill>
                  <a:schemeClr val="dk1"/>
                </a:solidFill>
                <a:latin typeface="Calibri"/>
                <a:ea typeface="Calibri"/>
                <a:cs typeface="Calibri"/>
                <a:sym typeface="Calibri"/>
              </a:rPr>
              <a:t>Examples</a:t>
            </a:r>
            <a:endParaRPr sz="4570">
              <a:solidFill>
                <a:schemeClr val="dk1"/>
              </a:solidFill>
              <a:latin typeface="Calibri"/>
              <a:ea typeface="Calibri"/>
              <a:cs typeface="Calibri"/>
              <a:sym typeface="Calibri"/>
            </a:endParaRPr>
          </a:p>
          <a:p>
            <a:pPr marL="0" lvl="0" indent="0" algn="r" rtl="0">
              <a:lnSpc>
                <a:spcPct val="95000"/>
              </a:lnSpc>
              <a:spcBef>
                <a:spcPts val="0"/>
              </a:spcBef>
              <a:spcAft>
                <a:spcPts val="0"/>
              </a:spcAft>
              <a:buSzPts val="770"/>
              <a:buNone/>
            </a:pPr>
            <a:r>
              <a:rPr lang="en-US" sz="4570">
                <a:solidFill>
                  <a:schemeClr val="dk1"/>
                </a:solidFill>
                <a:latin typeface="Calibri"/>
                <a:ea typeface="Calibri"/>
                <a:cs typeface="Calibri"/>
                <a:sym typeface="Calibri"/>
              </a:rPr>
              <a:t>of</a:t>
            </a:r>
            <a:endParaRPr sz="4570">
              <a:solidFill>
                <a:schemeClr val="dk1"/>
              </a:solidFill>
              <a:latin typeface="Calibri"/>
              <a:ea typeface="Calibri"/>
              <a:cs typeface="Calibri"/>
              <a:sym typeface="Calibri"/>
            </a:endParaRPr>
          </a:p>
          <a:p>
            <a:pPr marL="0" lvl="0" indent="0" algn="r" rtl="0">
              <a:lnSpc>
                <a:spcPct val="95000"/>
              </a:lnSpc>
              <a:spcBef>
                <a:spcPts val="0"/>
              </a:spcBef>
              <a:spcAft>
                <a:spcPts val="0"/>
              </a:spcAft>
              <a:buSzPts val="770"/>
              <a:buNone/>
            </a:pPr>
            <a:r>
              <a:rPr lang="en-US" sz="4570">
                <a:solidFill>
                  <a:schemeClr val="dk1"/>
                </a:solidFill>
                <a:latin typeface="Calibri"/>
                <a:ea typeface="Calibri"/>
                <a:cs typeface="Calibri"/>
                <a:sym typeface="Calibri"/>
              </a:rPr>
              <a:t>Emotional Addiction</a:t>
            </a:r>
            <a:endParaRPr sz="4570">
              <a:solidFill>
                <a:schemeClr val="dk1"/>
              </a:solidFill>
              <a:latin typeface="Calibri"/>
              <a:ea typeface="Calibri"/>
              <a:cs typeface="Calibri"/>
              <a:sym typeface="Calibri"/>
            </a:endParaRPr>
          </a:p>
          <a:p>
            <a:pPr marL="0" lvl="0" indent="0" algn="r" rtl="0">
              <a:lnSpc>
                <a:spcPct val="95000"/>
              </a:lnSpc>
              <a:spcBef>
                <a:spcPts val="0"/>
              </a:spcBef>
              <a:spcAft>
                <a:spcPts val="0"/>
              </a:spcAft>
              <a:buClr>
                <a:schemeClr val="dk1"/>
              </a:buClr>
              <a:buSzPts val="770"/>
              <a:buFont typeface="Calibri"/>
              <a:buNone/>
            </a:pPr>
            <a:r>
              <a:rPr lang="en-US" sz="4570">
                <a:solidFill>
                  <a:schemeClr val="dk1"/>
                </a:solidFill>
                <a:latin typeface="Calibri"/>
                <a:ea typeface="Calibri"/>
                <a:cs typeface="Calibri"/>
                <a:sym typeface="Calibri"/>
              </a:rPr>
              <a:t>Cycles</a:t>
            </a:r>
            <a:endParaRPr sz="4080">
              <a:solidFill>
                <a:schemeClr val="dk1"/>
              </a:solidFill>
              <a:latin typeface="Calibri"/>
              <a:ea typeface="Calibri"/>
              <a:cs typeface="Calibri"/>
              <a:sym typeface="Calibri"/>
            </a:endParaRPr>
          </a:p>
          <a:p>
            <a:pPr marL="0" lvl="0" indent="0" algn="r" rtl="0">
              <a:lnSpc>
                <a:spcPct val="95000"/>
              </a:lnSpc>
              <a:spcBef>
                <a:spcPts val="0"/>
              </a:spcBef>
              <a:spcAft>
                <a:spcPts val="0"/>
              </a:spcAft>
              <a:buSzPts val="770"/>
              <a:buNone/>
            </a:pPr>
            <a:endParaRPr sz="3570">
              <a:latin typeface="Calibri"/>
              <a:ea typeface="Calibri"/>
              <a:cs typeface="Calibri"/>
              <a:sym typeface="Calibri"/>
            </a:endParaRPr>
          </a:p>
        </p:txBody>
      </p:sp>
      <p:sp>
        <p:nvSpPr>
          <p:cNvPr id="229" name="Google Shape;229;p26"/>
          <p:cNvSpPr/>
          <p:nvPr/>
        </p:nvSpPr>
        <p:spPr>
          <a:xfrm>
            <a:off x="3350400" y="242650"/>
            <a:ext cx="5557329" cy="6290407"/>
          </a:xfrm>
          <a:custGeom>
            <a:avLst/>
            <a:gdLst/>
            <a:ahLst/>
            <a:cxnLst/>
            <a:rect l="l" t="t" r="r" b="b"/>
            <a:pathLst>
              <a:path w="7217311" h="6212748" extrusionOk="0">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rgbClr val="7F7F7F">
              <a:alpha val="247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0" name="Google Shape;230;p26"/>
          <p:cNvSpPr/>
          <p:nvPr/>
        </p:nvSpPr>
        <p:spPr>
          <a:xfrm flipH="1">
            <a:off x="6420725" y="3359325"/>
            <a:ext cx="2480700" cy="3173700"/>
          </a:xfrm>
          <a:prstGeom prst="rtTriangle">
            <a:avLst/>
          </a:prstGeom>
          <a:solidFill>
            <a:srgbClr val="1D6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1" name="Google Shape;231;p26"/>
          <p:cNvSpPr/>
          <p:nvPr/>
        </p:nvSpPr>
        <p:spPr>
          <a:xfrm>
            <a:off x="481325" y="467448"/>
            <a:ext cx="8178600" cy="5796000"/>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32" name="Google Shape;232;p26"/>
          <p:cNvPicPr preferRelativeResize="0"/>
          <p:nvPr/>
        </p:nvPicPr>
        <p:blipFill rotWithShape="1">
          <a:blip r:embed="rId3">
            <a:alphaModFix/>
          </a:blip>
          <a:srcRect/>
          <a:stretch/>
        </p:blipFill>
        <p:spPr>
          <a:xfrm>
            <a:off x="596626" y="5651720"/>
            <a:ext cx="475998" cy="496568"/>
          </a:xfrm>
          <a:prstGeom prst="rect">
            <a:avLst/>
          </a:prstGeom>
          <a:noFill/>
          <a:ln>
            <a:noFill/>
          </a:ln>
        </p:spPr>
      </p:pic>
      <p:grpSp>
        <p:nvGrpSpPr>
          <p:cNvPr id="233" name="Google Shape;233;p26"/>
          <p:cNvGrpSpPr/>
          <p:nvPr/>
        </p:nvGrpSpPr>
        <p:grpSpPr>
          <a:xfrm>
            <a:off x="3706201" y="738375"/>
            <a:ext cx="4588948" cy="4370474"/>
            <a:chOff x="39664" y="558"/>
            <a:chExt cx="4997765" cy="4759828"/>
          </a:xfrm>
        </p:grpSpPr>
        <p:sp>
          <p:nvSpPr>
            <p:cNvPr id="234" name="Google Shape;234;p26"/>
            <p:cNvSpPr/>
            <p:nvPr/>
          </p:nvSpPr>
          <p:spPr>
            <a:xfrm>
              <a:off x="39664" y="558"/>
              <a:ext cx="2379900" cy="1428000"/>
            </a:xfrm>
            <a:prstGeom prst="rect">
              <a:avLst/>
            </a:prstGeom>
            <a:solidFill>
              <a:srgbClr val="B1BC36"/>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txBox="1"/>
            <p:nvPr/>
          </p:nvSpPr>
          <p:spPr>
            <a:xfrm>
              <a:off x="39664" y="558"/>
              <a:ext cx="2379900" cy="14280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500" b="0" i="0" u="none" strike="noStrike" cap="none">
                  <a:solidFill>
                    <a:srgbClr val="FFFFFF"/>
                  </a:solidFill>
                  <a:latin typeface="Calibri"/>
                  <a:ea typeface="Calibri"/>
                  <a:cs typeface="Calibri"/>
                  <a:sym typeface="Calibri"/>
                </a:rPr>
                <a:t>Feeling numb or bored unless there is stress or chaos</a:t>
              </a:r>
              <a:endParaRPr sz="1300"/>
            </a:p>
          </p:txBody>
        </p:sp>
        <p:sp>
          <p:nvSpPr>
            <p:cNvPr id="236" name="Google Shape;236;p26"/>
            <p:cNvSpPr/>
            <p:nvPr/>
          </p:nvSpPr>
          <p:spPr>
            <a:xfrm>
              <a:off x="2657529" y="558"/>
              <a:ext cx="2379900" cy="1428000"/>
            </a:xfrm>
            <a:prstGeom prst="rect">
              <a:avLst/>
            </a:prstGeom>
            <a:solidFill>
              <a:srgbClr val="C1B49B"/>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txBox="1"/>
            <p:nvPr/>
          </p:nvSpPr>
          <p:spPr>
            <a:xfrm>
              <a:off x="2657529" y="558"/>
              <a:ext cx="2379900" cy="14280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500" b="0" i="0" u="none" strike="noStrike" cap="none">
                  <a:solidFill>
                    <a:srgbClr val="FFFFFF"/>
                  </a:solidFill>
                  <a:latin typeface="Calibri"/>
                  <a:ea typeface="Calibri"/>
                  <a:cs typeface="Calibri"/>
                  <a:sym typeface="Calibri"/>
                </a:rPr>
                <a:t>Relationships with unpredictable highs or lows (push pull dynamics)</a:t>
              </a:r>
              <a:endParaRPr sz="1300"/>
            </a:p>
          </p:txBody>
        </p:sp>
        <p:sp>
          <p:nvSpPr>
            <p:cNvPr id="238" name="Google Shape;238;p26"/>
            <p:cNvSpPr/>
            <p:nvPr/>
          </p:nvSpPr>
          <p:spPr>
            <a:xfrm>
              <a:off x="39664" y="1666472"/>
              <a:ext cx="2379900" cy="1428000"/>
            </a:xfrm>
            <a:prstGeom prst="rect">
              <a:avLst/>
            </a:prstGeom>
            <a:solidFill>
              <a:srgbClr val="0C6A7F"/>
            </a:solidFill>
            <a:ln w="12700" cap="flat" cmpd="sng">
              <a:solidFill>
                <a:srgbClr val="0C6A7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txBox="1"/>
            <p:nvPr/>
          </p:nvSpPr>
          <p:spPr>
            <a:xfrm>
              <a:off x="39664" y="1666472"/>
              <a:ext cx="2379900" cy="14280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500" b="0" i="0" u="none" strike="noStrike" cap="none">
                  <a:solidFill>
                    <a:srgbClr val="FFFFFF"/>
                  </a:solidFill>
                  <a:latin typeface="Calibri"/>
                  <a:ea typeface="Calibri"/>
                  <a:cs typeface="Calibri"/>
                  <a:sym typeface="Calibri"/>
                </a:rPr>
                <a:t>Workaholism, over-committing, filling every moment of free time</a:t>
              </a:r>
              <a:endParaRPr sz="1300"/>
            </a:p>
          </p:txBody>
        </p:sp>
        <p:sp>
          <p:nvSpPr>
            <p:cNvPr id="240" name="Google Shape;240;p26"/>
            <p:cNvSpPr/>
            <p:nvPr/>
          </p:nvSpPr>
          <p:spPr>
            <a:xfrm>
              <a:off x="2657529" y="1666472"/>
              <a:ext cx="2379900" cy="1428000"/>
            </a:xfrm>
            <a:prstGeom prst="rect">
              <a:avLst/>
            </a:prstGeom>
            <a:solidFill>
              <a:srgbClr val="BD1E2C"/>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txBox="1"/>
            <p:nvPr/>
          </p:nvSpPr>
          <p:spPr>
            <a:xfrm>
              <a:off x="2657529" y="1666472"/>
              <a:ext cx="2379900" cy="14280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500" b="0" i="0" u="none" strike="noStrike" cap="none">
                  <a:solidFill>
                    <a:srgbClr val="FFFFFF"/>
                  </a:solidFill>
                  <a:latin typeface="Calibri"/>
                  <a:ea typeface="Calibri"/>
                  <a:cs typeface="Calibri"/>
                  <a:sym typeface="Calibri"/>
                </a:rPr>
                <a:t>The consuming and spreading of gossip</a:t>
              </a:r>
              <a:endParaRPr sz="1300"/>
            </a:p>
          </p:txBody>
        </p:sp>
        <p:sp>
          <p:nvSpPr>
            <p:cNvPr id="242" name="Google Shape;242;p26"/>
            <p:cNvSpPr/>
            <p:nvPr/>
          </p:nvSpPr>
          <p:spPr>
            <a:xfrm>
              <a:off x="1348596" y="3332386"/>
              <a:ext cx="2379900" cy="1428000"/>
            </a:xfrm>
            <a:prstGeom prst="rect">
              <a:avLst/>
            </a:prstGeom>
            <a:solidFill>
              <a:srgbClr val="1B394A"/>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txBox="1"/>
            <p:nvPr/>
          </p:nvSpPr>
          <p:spPr>
            <a:xfrm>
              <a:off x="1348596" y="3332386"/>
              <a:ext cx="2379900" cy="14280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500" b="0" i="0" u="none" strike="noStrike" cap="none">
                  <a:solidFill>
                    <a:srgbClr val="FFFFFF"/>
                  </a:solidFill>
                  <a:latin typeface="Calibri"/>
                  <a:ea typeface="Calibri"/>
                  <a:cs typeface="Calibri"/>
                  <a:sym typeface="Calibri"/>
                </a:rPr>
                <a:t>Using an activity or substance to numb that ultimately causes more stress or shame (shopping, gambling, etc.)</a:t>
              </a:r>
              <a:endParaRPr sz="130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27"/>
          <p:cNvPicPr preferRelativeResize="0"/>
          <p:nvPr/>
        </p:nvPicPr>
        <p:blipFill rotWithShape="1">
          <a:blip r:embed="rId3">
            <a:alphaModFix/>
          </a:blip>
          <a:srcRect/>
          <a:stretch/>
        </p:blipFill>
        <p:spPr>
          <a:xfrm>
            <a:off x="8242869" y="5956520"/>
            <a:ext cx="475998" cy="496568"/>
          </a:xfrm>
          <a:prstGeom prst="rect">
            <a:avLst/>
          </a:prstGeom>
          <a:noFill/>
          <a:ln>
            <a:noFill/>
          </a:ln>
        </p:spPr>
      </p:pic>
      <p:sp>
        <p:nvSpPr>
          <p:cNvPr id="249" name="Google Shape;249;p27"/>
          <p:cNvSpPr txBox="1"/>
          <p:nvPr/>
        </p:nvSpPr>
        <p:spPr>
          <a:xfrm>
            <a:off x="306400" y="365125"/>
            <a:ext cx="8485200" cy="1069800"/>
          </a:xfrm>
          <a:prstGeom prst="rect">
            <a:avLst/>
          </a:prstGeom>
          <a:noFill/>
          <a:ln>
            <a:noFill/>
          </a:ln>
        </p:spPr>
        <p:txBody>
          <a:bodyPr spcFirstLastPara="1" wrap="square" lIns="91425" tIns="45700" rIns="91425" bIns="45700" anchor="ctr" anchorCtr="0">
            <a:normAutofit/>
          </a:bodyPr>
          <a:lstStyle/>
          <a:p>
            <a:pPr marL="0" lvl="0" indent="0" algn="l" rtl="0">
              <a:lnSpc>
                <a:spcPct val="70000"/>
              </a:lnSpc>
              <a:spcBef>
                <a:spcPts val="0"/>
              </a:spcBef>
              <a:spcAft>
                <a:spcPts val="0"/>
              </a:spcAft>
              <a:buNone/>
            </a:pPr>
            <a:r>
              <a:rPr lang="en-US" sz="3900">
                <a:solidFill>
                  <a:srgbClr val="000000"/>
                </a:solidFill>
                <a:latin typeface="Calibri"/>
                <a:ea typeface="Calibri"/>
                <a:cs typeface="Calibri"/>
                <a:sym typeface="Calibri"/>
              </a:rPr>
              <a:t>Self-Awareness of Interpersonal Patterns</a:t>
            </a:r>
            <a:endParaRPr sz="3900">
              <a:solidFill>
                <a:srgbClr val="000000"/>
              </a:solidFill>
              <a:latin typeface="Calibri"/>
              <a:ea typeface="Calibri"/>
              <a:cs typeface="Calibri"/>
              <a:sym typeface="Calibri"/>
            </a:endParaRPr>
          </a:p>
        </p:txBody>
      </p:sp>
      <p:sp>
        <p:nvSpPr>
          <p:cNvPr id="250" name="Google Shape;250;p27"/>
          <p:cNvSpPr txBox="1"/>
          <p:nvPr/>
        </p:nvSpPr>
        <p:spPr>
          <a:xfrm>
            <a:off x="382600" y="1427059"/>
            <a:ext cx="4161900" cy="664800"/>
          </a:xfrm>
          <a:prstGeom prst="rect">
            <a:avLst/>
          </a:prstGeom>
          <a:noFill/>
          <a:ln>
            <a:noFill/>
          </a:ln>
        </p:spPr>
        <p:txBody>
          <a:bodyPr spcFirstLastPara="1" wrap="square" lIns="91425" tIns="45700" rIns="91425" bIns="45700" anchor="b" anchorCtr="0">
            <a:normAutofit fontScale="92500"/>
          </a:bodyPr>
          <a:lstStyle/>
          <a:p>
            <a:pPr marL="0" lvl="0" indent="0" algn="l" rtl="0">
              <a:lnSpc>
                <a:spcPct val="90000"/>
              </a:lnSpc>
              <a:spcBef>
                <a:spcPts val="0"/>
              </a:spcBef>
              <a:spcAft>
                <a:spcPts val="0"/>
              </a:spcAft>
              <a:buNone/>
            </a:pPr>
            <a:r>
              <a:rPr lang="en-US" sz="2400" b="1">
                <a:solidFill>
                  <a:srgbClr val="000000"/>
                </a:solidFill>
                <a:latin typeface="Calibri"/>
                <a:ea typeface="Calibri"/>
                <a:cs typeface="Calibri"/>
                <a:sym typeface="Calibri"/>
              </a:rPr>
              <a:t>Emotional Immaturity 		</a:t>
            </a:r>
            <a:endParaRPr sz="2400" b="1">
              <a:solidFill>
                <a:srgbClr val="000000"/>
              </a:solidFill>
              <a:latin typeface="Calibri"/>
              <a:ea typeface="Calibri"/>
              <a:cs typeface="Calibri"/>
              <a:sym typeface="Calibri"/>
            </a:endParaRPr>
          </a:p>
        </p:txBody>
      </p:sp>
      <p:sp>
        <p:nvSpPr>
          <p:cNvPr id="251" name="Google Shape;251;p27"/>
          <p:cNvSpPr txBox="1"/>
          <p:nvPr/>
        </p:nvSpPr>
        <p:spPr>
          <a:xfrm>
            <a:off x="382600" y="2244289"/>
            <a:ext cx="4161900" cy="2973300"/>
          </a:xfrm>
          <a:prstGeom prst="rect">
            <a:avLst/>
          </a:prstGeom>
          <a:noFill/>
          <a:ln>
            <a:noFill/>
          </a:ln>
        </p:spPr>
        <p:txBody>
          <a:bodyPr spcFirstLastPara="1" wrap="square" lIns="91425" tIns="45700" rIns="91425" bIns="45700" anchor="t" anchorCtr="0">
            <a:noAutofit/>
          </a:bodyPr>
          <a:lstStyle/>
          <a:p>
            <a:pPr marL="228600" lvl="0" indent="-168275" algn="l" rtl="0">
              <a:lnSpc>
                <a:spcPct val="115000"/>
              </a:lnSpc>
              <a:spcBef>
                <a:spcPts val="0"/>
              </a:spcBef>
              <a:spcAft>
                <a:spcPts val="0"/>
              </a:spcAft>
              <a:buClr>
                <a:srgbClr val="000000"/>
              </a:buClr>
              <a:buSzPts val="1640"/>
              <a:buChar char="•"/>
            </a:pPr>
            <a:r>
              <a:rPr lang="en-US" sz="1640">
                <a:solidFill>
                  <a:srgbClr val="000000"/>
                </a:solidFill>
                <a:latin typeface="Calibri"/>
                <a:ea typeface="Calibri"/>
                <a:cs typeface="Calibri"/>
                <a:sym typeface="Calibri"/>
              </a:rPr>
              <a:t>I can’t tolerate realities outside of my own </a:t>
            </a:r>
            <a:endParaRPr sz="1640">
              <a:solidFill>
                <a:srgbClr val="000000"/>
              </a:solidFill>
              <a:latin typeface="Calibri"/>
              <a:ea typeface="Calibri"/>
              <a:cs typeface="Calibri"/>
              <a:sym typeface="Calibri"/>
            </a:endParaRPr>
          </a:p>
          <a:p>
            <a:pPr marL="228600" lvl="0" indent="-168275" algn="l" rtl="0">
              <a:lnSpc>
                <a:spcPct val="115000"/>
              </a:lnSpc>
              <a:spcBef>
                <a:spcPts val="1000"/>
              </a:spcBef>
              <a:spcAft>
                <a:spcPts val="0"/>
              </a:spcAft>
              <a:buClr>
                <a:srgbClr val="000000"/>
              </a:buClr>
              <a:buSzPts val="1640"/>
              <a:buChar char="•"/>
            </a:pPr>
            <a:r>
              <a:rPr lang="en-US" sz="1640">
                <a:solidFill>
                  <a:srgbClr val="000000"/>
                </a:solidFill>
                <a:latin typeface="Calibri"/>
                <a:ea typeface="Calibri"/>
                <a:cs typeface="Calibri"/>
                <a:sym typeface="Calibri"/>
              </a:rPr>
              <a:t>People’s actions are a reflection of who I am as a person </a:t>
            </a:r>
            <a:endParaRPr sz="1640">
              <a:solidFill>
                <a:srgbClr val="000000"/>
              </a:solidFill>
              <a:latin typeface="Calibri"/>
              <a:ea typeface="Calibri"/>
              <a:cs typeface="Calibri"/>
              <a:sym typeface="Calibri"/>
            </a:endParaRPr>
          </a:p>
          <a:p>
            <a:pPr marL="228600" lvl="0" indent="-168275" algn="l" rtl="0">
              <a:lnSpc>
                <a:spcPct val="115000"/>
              </a:lnSpc>
              <a:spcBef>
                <a:spcPts val="1000"/>
              </a:spcBef>
              <a:spcAft>
                <a:spcPts val="0"/>
              </a:spcAft>
              <a:buClr>
                <a:srgbClr val="000000"/>
              </a:buClr>
              <a:buSzPts val="1640"/>
              <a:buChar char="•"/>
            </a:pPr>
            <a:r>
              <a:rPr lang="en-US" sz="1640">
                <a:solidFill>
                  <a:srgbClr val="000000"/>
                </a:solidFill>
                <a:latin typeface="Calibri"/>
                <a:ea typeface="Calibri"/>
                <a:cs typeface="Calibri"/>
                <a:sym typeface="Calibri"/>
              </a:rPr>
              <a:t>Boundaries are selfish and personal rejections </a:t>
            </a:r>
            <a:endParaRPr sz="1640">
              <a:solidFill>
                <a:srgbClr val="000000"/>
              </a:solidFill>
              <a:latin typeface="Calibri"/>
              <a:ea typeface="Calibri"/>
              <a:cs typeface="Calibri"/>
              <a:sym typeface="Calibri"/>
            </a:endParaRPr>
          </a:p>
          <a:p>
            <a:pPr marL="228600" lvl="0" indent="-168275" algn="l" rtl="0">
              <a:lnSpc>
                <a:spcPct val="115000"/>
              </a:lnSpc>
              <a:spcBef>
                <a:spcPts val="1000"/>
              </a:spcBef>
              <a:spcAft>
                <a:spcPts val="0"/>
              </a:spcAft>
              <a:buClr>
                <a:srgbClr val="000000"/>
              </a:buClr>
              <a:buSzPts val="1640"/>
              <a:buChar char="•"/>
            </a:pPr>
            <a:r>
              <a:rPr lang="en-US" sz="1640">
                <a:solidFill>
                  <a:srgbClr val="000000"/>
                </a:solidFill>
                <a:latin typeface="Calibri"/>
                <a:ea typeface="Calibri"/>
                <a:cs typeface="Calibri"/>
                <a:sym typeface="Calibri"/>
              </a:rPr>
              <a:t>I have zero tolerance for anyone who disagrees with my beliefs</a:t>
            </a:r>
            <a:endParaRPr sz="1640">
              <a:solidFill>
                <a:srgbClr val="000000"/>
              </a:solidFill>
              <a:latin typeface="Calibri"/>
              <a:ea typeface="Calibri"/>
              <a:cs typeface="Calibri"/>
              <a:sym typeface="Calibri"/>
            </a:endParaRPr>
          </a:p>
          <a:p>
            <a:pPr marL="228600" lvl="0" indent="-168275" algn="l" rtl="0">
              <a:lnSpc>
                <a:spcPct val="115000"/>
              </a:lnSpc>
              <a:spcBef>
                <a:spcPts val="1000"/>
              </a:spcBef>
              <a:spcAft>
                <a:spcPts val="0"/>
              </a:spcAft>
              <a:buClr>
                <a:srgbClr val="000000"/>
              </a:buClr>
              <a:buSzPts val="1640"/>
              <a:buChar char="•"/>
            </a:pPr>
            <a:r>
              <a:rPr lang="en-US" sz="1640">
                <a:solidFill>
                  <a:srgbClr val="000000"/>
                </a:solidFill>
                <a:latin typeface="Calibri"/>
                <a:ea typeface="Calibri"/>
                <a:cs typeface="Calibri"/>
                <a:sym typeface="Calibri"/>
              </a:rPr>
              <a:t>My relationships are spaces where I vent, gossip, and complain</a:t>
            </a:r>
            <a:endParaRPr sz="1640">
              <a:solidFill>
                <a:srgbClr val="000000"/>
              </a:solidFill>
              <a:latin typeface="Calibri"/>
              <a:ea typeface="Calibri"/>
              <a:cs typeface="Calibri"/>
              <a:sym typeface="Calibri"/>
            </a:endParaRPr>
          </a:p>
        </p:txBody>
      </p:sp>
      <p:sp>
        <p:nvSpPr>
          <p:cNvPr id="252" name="Google Shape;252;p27"/>
          <p:cNvSpPr txBox="1"/>
          <p:nvPr/>
        </p:nvSpPr>
        <p:spPr>
          <a:xfrm>
            <a:off x="4685404" y="1427059"/>
            <a:ext cx="4182300" cy="664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2400" b="1">
                <a:solidFill>
                  <a:srgbClr val="000000"/>
                </a:solidFill>
                <a:latin typeface="Calibri"/>
                <a:ea typeface="Calibri"/>
                <a:cs typeface="Calibri"/>
                <a:sym typeface="Calibri"/>
              </a:rPr>
              <a:t>Emotional Maturity</a:t>
            </a:r>
            <a:endParaRPr sz="2400" b="1">
              <a:solidFill>
                <a:srgbClr val="000000"/>
              </a:solidFill>
              <a:latin typeface="Calibri"/>
              <a:ea typeface="Calibri"/>
              <a:cs typeface="Calibri"/>
              <a:sym typeface="Calibri"/>
            </a:endParaRPr>
          </a:p>
        </p:txBody>
      </p:sp>
      <p:sp>
        <p:nvSpPr>
          <p:cNvPr id="253" name="Google Shape;253;p27"/>
          <p:cNvSpPr txBox="1"/>
          <p:nvPr/>
        </p:nvSpPr>
        <p:spPr>
          <a:xfrm>
            <a:off x="4685404" y="2244289"/>
            <a:ext cx="4182300" cy="2973300"/>
          </a:xfrm>
          <a:prstGeom prst="rect">
            <a:avLst/>
          </a:prstGeom>
          <a:noFill/>
          <a:ln>
            <a:noFill/>
          </a:ln>
        </p:spPr>
        <p:txBody>
          <a:bodyPr spcFirstLastPara="1" wrap="square" lIns="91425" tIns="45700" rIns="91425" bIns="45700" anchor="t" anchorCtr="0">
            <a:noAutofit/>
          </a:bodyPr>
          <a:lstStyle/>
          <a:p>
            <a:pPr marL="228600" lvl="0" indent="-181610" algn="l" rtl="0">
              <a:lnSpc>
                <a:spcPct val="95000"/>
              </a:lnSpc>
              <a:spcBef>
                <a:spcPts val="0"/>
              </a:spcBef>
              <a:spcAft>
                <a:spcPts val="0"/>
              </a:spcAft>
              <a:buClr>
                <a:srgbClr val="000000"/>
              </a:buClr>
              <a:buSzPts val="1850"/>
              <a:buChar char="•"/>
            </a:pPr>
            <a:r>
              <a:rPr lang="en-US" sz="1850">
                <a:solidFill>
                  <a:srgbClr val="000000"/>
                </a:solidFill>
                <a:latin typeface="Calibri"/>
                <a:ea typeface="Calibri"/>
                <a:cs typeface="Calibri"/>
                <a:sym typeface="Calibri"/>
              </a:rPr>
              <a:t>Multiple realities can exist at once </a:t>
            </a:r>
            <a:endParaRPr sz="1850">
              <a:solidFill>
                <a:srgbClr val="000000"/>
              </a:solidFill>
              <a:latin typeface="Calibri"/>
              <a:ea typeface="Calibri"/>
              <a:cs typeface="Calibri"/>
              <a:sym typeface="Calibri"/>
            </a:endParaRPr>
          </a:p>
          <a:p>
            <a:pPr marL="228600" lvl="0" indent="-181610" algn="l" rtl="0">
              <a:lnSpc>
                <a:spcPct val="95000"/>
              </a:lnSpc>
              <a:spcBef>
                <a:spcPts val="1000"/>
              </a:spcBef>
              <a:spcAft>
                <a:spcPts val="0"/>
              </a:spcAft>
              <a:buClr>
                <a:srgbClr val="000000"/>
              </a:buClr>
              <a:buSzPts val="1850"/>
              <a:buChar char="•"/>
            </a:pPr>
            <a:r>
              <a:rPr lang="en-US" sz="1850">
                <a:solidFill>
                  <a:srgbClr val="000000"/>
                </a:solidFill>
                <a:latin typeface="Calibri"/>
                <a:ea typeface="Calibri"/>
                <a:cs typeface="Calibri"/>
                <a:sym typeface="Calibri"/>
              </a:rPr>
              <a:t>People’s actions give me feedback around their space in my life </a:t>
            </a:r>
            <a:endParaRPr sz="1850">
              <a:solidFill>
                <a:srgbClr val="000000"/>
              </a:solidFill>
              <a:latin typeface="Calibri"/>
              <a:ea typeface="Calibri"/>
              <a:cs typeface="Calibri"/>
              <a:sym typeface="Calibri"/>
            </a:endParaRPr>
          </a:p>
          <a:p>
            <a:pPr marL="228600" lvl="0" indent="-181610" algn="l" rtl="0">
              <a:lnSpc>
                <a:spcPct val="95000"/>
              </a:lnSpc>
              <a:spcBef>
                <a:spcPts val="1000"/>
              </a:spcBef>
              <a:spcAft>
                <a:spcPts val="0"/>
              </a:spcAft>
              <a:buClr>
                <a:srgbClr val="000000"/>
              </a:buClr>
              <a:buSzPts val="1850"/>
              <a:buChar char="•"/>
            </a:pPr>
            <a:r>
              <a:rPr lang="en-US" sz="1850">
                <a:solidFill>
                  <a:srgbClr val="000000"/>
                </a:solidFill>
                <a:latin typeface="Calibri"/>
                <a:ea typeface="Calibri"/>
                <a:cs typeface="Calibri"/>
                <a:sym typeface="Calibri"/>
              </a:rPr>
              <a:t>Boundaries are self care and personal limits</a:t>
            </a:r>
            <a:endParaRPr sz="1850">
              <a:solidFill>
                <a:srgbClr val="000000"/>
              </a:solidFill>
              <a:latin typeface="Calibri"/>
              <a:ea typeface="Calibri"/>
              <a:cs typeface="Calibri"/>
              <a:sym typeface="Calibri"/>
            </a:endParaRPr>
          </a:p>
          <a:p>
            <a:pPr marL="228600" lvl="0" indent="-181610" algn="l" rtl="0">
              <a:lnSpc>
                <a:spcPct val="95000"/>
              </a:lnSpc>
              <a:spcBef>
                <a:spcPts val="1000"/>
              </a:spcBef>
              <a:spcAft>
                <a:spcPts val="0"/>
              </a:spcAft>
              <a:buClr>
                <a:srgbClr val="000000"/>
              </a:buClr>
              <a:buSzPts val="1850"/>
              <a:buChar char="•"/>
            </a:pPr>
            <a:r>
              <a:rPr lang="en-US" sz="1850">
                <a:solidFill>
                  <a:srgbClr val="000000"/>
                </a:solidFill>
                <a:latin typeface="Calibri"/>
                <a:ea typeface="Calibri"/>
                <a:cs typeface="Calibri"/>
                <a:sym typeface="Calibri"/>
              </a:rPr>
              <a:t>What people believe is based in their own perspective/worldview</a:t>
            </a:r>
            <a:endParaRPr sz="1850">
              <a:solidFill>
                <a:srgbClr val="000000"/>
              </a:solidFill>
              <a:latin typeface="Calibri"/>
              <a:ea typeface="Calibri"/>
              <a:cs typeface="Calibri"/>
              <a:sym typeface="Calibri"/>
            </a:endParaRPr>
          </a:p>
          <a:p>
            <a:pPr marL="228600" lvl="0" indent="-181610" algn="l" rtl="0">
              <a:lnSpc>
                <a:spcPct val="95000"/>
              </a:lnSpc>
              <a:spcBef>
                <a:spcPts val="1000"/>
              </a:spcBef>
              <a:spcAft>
                <a:spcPts val="0"/>
              </a:spcAft>
              <a:buClr>
                <a:srgbClr val="000000"/>
              </a:buClr>
              <a:buSzPts val="1850"/>
              <a:buChar char="•"/>
            </a:pPr>
            <a:r>
              <a:rPr lang="en-US" sz="1850">
                <a:solidFill>
                  <a:srgbClr val="000000"/>
                </a:solidFill>
                <a:latin typeface="Calibri"/>
                <a:ea typeface="Calibri"/>
                <a:cs typeface="Calibri"/>
                <a:sym typeface="Calibri"/>
              </a:rPr>
              <a:t>My relationships are safe spaces of mutual sharing and expression. </a:t>
            </a:r>
            <a:endParaRPr sz="185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8"/>
          <p:cNvSpPr txBox="1"/>
          <p:nvPr/>
        </p:nvSpPr>
        <p:spPr>
          <a:xfrm>
            <a:off x="-223400" y="891475"/>
            <a:ext cx="3311700" cy="3360600"/>
          </a:xfrm>
          <a:prstGeom prst="rect">
            <a:avLst/>
          </a:prstGeom>
          <a:noFill/>
          <a:ln>
            <a:noFill/>
          </a:ln>
        </p:spPr>
        <p:txBody>
          <a:bodyPr spcFirstLastPara="1" wrap="square" lIns="91425" tIns="45700" rIns="91425" bIns="45700" anchor="ctr" anchorCtr="0">
            <a:noAutofit/>
          </a:bodyPr>
          <a:lstStyle/>
          <a:p>
            <a:pPr marL="0" lvl="0" indent="0" algn="r" rtl="0">
              <a:lnSpc>
                <a:spcPct val="95000"/>
              </a:lnSpc>
              <a:spcBef>
                <a:spcPts val="0"/>
              </a:spcBef>
              <a:spcAft>
                <a:spcPts val="0"/>
              </a:spcAft>
              <a:buSzPts val="770"/>
              <a:buNone/>
            </a:pPr>
            <a:r>
              <a:rPr lang="en-US" sz="4570">
                <a:solidFill>
                  <a:schemeClr val="dk1"/>
                </a:solidFill>
                <a:latin typeface="Calibri"/>
                <a:ea typeface="Calibri"/>
                <a:cs typeface="Calibri"/>
                <a:sym typeface="Calibri"/>
              </a:rPr>
              <a:t>Reflection</a:t>
            </a:r>
            <a:endParaRPr sz="4570">
              <a:solidFill>
                <a:schemeClr val="dk1"/>
              </a:solidFill>
              <a:latin typeface="Calibri"/>
              <a:ea typeface="Calibri"/>
              <a:cs typeface="Calibri"/>
              <a:sym typeface="Calibri"/>
            </a:endParaRPr>
          </a:p>
          <a:p>
            <a:pPr marL="0" lvl="0" indent="0" algn="r" rtl="0">
              <a:lnSpc>
                <a:spcPct val="95000"/>
              </a:lnSpc>
              <a:spcBef>
                <a:spcPts val="0"/>
              </a:spcBef>
              <a:spcAft>
                <a:spcPts val="0"/>
              </a:spcAft>
              <a:buSzPts val="770"/>
              <a:buNone/>
            </a:pPr>
            <a:r>
              <a:rPr lang="en-US" sz="4570">
                <a:solidFill>
                  <a:schemeClr val="dk1"/>
                </a:solidFill>
                <a:latin typeface="Calibri"/>
                <a:ea typeface="Calibri"/>
                <a:cs typeface="Calibri"/>
                <a:sym typeface="Calibri"/>
              </a:rPr>
              <a:t>Questions</a:t>
            </a:r>
            <a:endParaRPr sz="4570">
              <a:solidFill>
                <a:schemeClr val="dk1"/>
              </a:solidFill>
              <a:latin typeface="Calibri"/>
              <a:ea typeface="Calibri"/>
              <a:cs typeface="Calibri"/>
              <a:sym typeface="Calibri"/>
            </a:endParaRPr>
          </a:p>
          <a:p>
            <a:pPr marL="0" lvl="0" indent="0" algn="r" rtl="0">
              <a:lnSpc>
                <a:spcPct val="95000"/>
              </a:lnSpc>
              <a:spcBef>
                <a:spcPts val="0"/>
              </a:spcBef>
              <a:spcAft>
                <a:spcPts val="0"/>
              </a:spcAft>
              <a:buSzPts val="770"/>
              <a:buNone/>
            </a:pPr>
            <a:endParaRPr sz="3570">
              <a:latin typeface="Calibri"/>
              <a:ea typeface="Calibri"/>
              <a:cs typeface="Calibri"/>
              <a:sym typeface="Calibri"/>
            </a:endParaRPr>
          </a:p>
        </p:txBody>
      </p:sp>
      <p:sp>
        <p:nvSpPr>
          <p:cNvPr id="259" name="Google Shape;259;p28"/>
          <p:cNvSpPr/>
          <p:nvPr/>
        </p:nvSpPr>
        <p:spPr>
          <a:xfrm>
            <a:off x="3350400" y="242650"/>
            <a:ext cx="5557329" cy="6290407"/>
          </a:xfrm>
          <a:custGeom>
            <a:avLst/>
            <a:gdLst/>
            <a:ahLst/>
            <a:cxnLst/>
            <a:rect l="l" t="t" r="r" b="b"/>
            <a:pathLst>
              <a:path w="7217311" h="6212748" extrusionOk="0">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rgbClr val="7F7F7F">
              <a:alpha val="247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0" name="Google Shape;260;p28"/>
          <p:cNvSpPr/>
          <p:nvPr/>
        </p:nvSpPr>
        <p:spPr>
          <a:xfrm flipH="1">
            <a:off x="6420725" y="3359325"/>
            <a:ext cx="2480700" cy="3173700"/>
          </a:xfrm>
          <a:prstGeom prst="rtTriangle">
            <a:avLst/>
          </a:prstGeom>
          <a:solidFill>
            <a:srgbClr val="1D6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1" name="Google Shape;261;p28"/>
          <p:cNvSpPr/>
          <p:nvPr/>
        </p:nvSpPr>
        <p:spPr>
          <a:xfrm>
            <a:off x="481325" y="467448"/>
            <a:ext cx="8178600" cy="5796000"/>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62" name="Google Shape;262;p28"/>
          <p:cNvPicPr preferRelativeResize="0"/>
          <p:nvPr/>
        </p:nvPicPr>
        <p:blipFill rotWithShape="1">
          <a:blip r:embed="rId3">
            <a:alphaModFix/>
          </a:blip>
          <a:srcRect/>
          <a:stretch/>
        </p:blipFill>
        <p:spPr>
          <a:xfrm>
            <a:off x="596626" y="5651720"/>
            <a:ext cx="475998" cy="496568"/>
          </a:xfrm>
          <a:prstGeom prst="rect">
            <a:avLst/>
          </a:prstGeom>
          <a:noFill/>
          <a:ln>
            <a:noFill/>
          </a:ln>
        </p:spPr>
      </p:pic>
      <p:grpSp>
        <p:nvGrpSpPr>
          <p:cNvPr id="263" name="Google Shape;263;p28"/>
          <p:cNvGrpSpPr/>
          <p:nvPr/>
        </p:nvGrpSpPr>
        <p:grpSpPr>
          <a:xfrm>
            <a:off x="3679976" y="1009550"/>
            <a:ext cx="4708394" cy="4484234"/>
            <a:chOff x="39664" y="558"/>
            <a:chExt cx="4997765" cy="4759828"/>
          </a:xfrm>
        </p:grpSpPr>
        <p:sp>
          <p:nvSpPr>
            <p:cNvPr id="264" name="Google Shape;264;p28"/>
            <p:cNvSpPr/>
            <p:nvPr/>
          </p:nvSpPr>
          <p:spPr>
            <a:xfrm>
              <a:off x="39664" y="558"/>
              <a:ext cx="2379900" cy="1428000"/>
            </a:xfrm>
            <a:prstGeom prst="rect">
              <a:avLst/>
            </a:prstGeom>
            <a:solidFill>
              <a:srgbClr val="1B394A"/>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txBox="1"/>
            <p:nvPr/>
          </p:nvSpPr>
          <p:spPr>
            <a:xfrm>
              <a:off x="39664" y="558"/>
              <a:ext cx="2379900" cy="14280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alibri"/>
                <a:buNone/>
              </a:pPr>
              <a:r>
                <a:rPr lang="en-US" b="0" i="0" u="none" strike="noStrike" cap="none">
                  <a:solidFill>
                    <a:srgbClr val="FFFFFF"/>
                  </a:solidFill>
                  <a:latin typeface="Calibri"/>
                  <a:ea typeface="Calibri"/>
                  <a:cs typeface="Calibri"/>
                  <a:sym typeface="Calibri"/>
                </a:rPr>
                <a:t>How do I react when I feel misunderstood?</a:t>
              </a:r>
              <a:endParaRPr sz="1300"/>
            </a:p>
          </p:txBody>
        </p:sp>
        <p:sp>
          <p:nvSpPr>
            <p:cNvPr id="266" name="Google Shape;266;p28"/>
            <p:cNvSpPr/>
            <p:nvPr/>
          </p:nvSpPr>
          <p:spPr>
            <a:xfrm>
              <a:off x="2657529" y="558"/>
              <a:ext cx="2379900" cy="1428000"/>
            </a:xfrm>
            <a:prstGeom prst="rect">
              <a:avLst/>
            </a:prstGeom>
            <a:solidFill>
              <a:srgbClr val="BD1E2C"/>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txBox="1"/>
            <p:nvPr/>
          </p:nvSpPr>
          <p:spPr>
            <a:xfrm>
              <a:off x="2657529" y="558"/>
              <a:ext cx="2379900" cy="14280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alibri"/>
                <a:buNone/>
              </a:pPr>
              <a:r>
                <a:rPr lang="en-US" b="0" i="0" u="none" strike="noStrike" cap="none">
                  <a:solidFill>
                    <a:srgbClr val="FFFFFF"/>
                  </a:solidFill>
                  <a:latin typeface="Calibri"/>
                  <a:ea typeface="Calibri"/>
                  <a:cs typeface="Calibri"/>
                  <a:sym typeface="Calibri"/>
                </a:rPr>
                <a:t>When someone presents an opinion or interpretation of an event, I’ve experienced that different from my own, how do I react?</a:t>
              </a:r>
              <a:endParaRPr sz="1300"/>
            </a:p>
          </p:txBody>
        </p:sp>
        <p:sp>
          <p:nvSpPr>
            <p:cNvPr id="268" name="Google Shape;268;p28"/>
            <p:cNvSpPr/>
            <p:nvPr/>
          </p:nvSpPr>
          <p:spPr>
            <a:xfrm>
              <a:off x="39664" y="1666472"/>
              <a:ext cx="2379900" cy="1428000"/>
            </a:xfrm>
            <a:prstGeom prst="rect">
              <a:avLst/>
            </a:prstGeom>
            <a:solidFill>
              <a:srgbClr val="0C6A7F"/>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txBox="1"/>
            <p:nvPr/>
          </p:nvSpPr>
          <p:spPr>
            <a:xfrm>
              <a:off x="39664" y="1666472"/>
              <a:ext cx="2379900" cy="14280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alibri"/>
                <a:buNone/>
              </a:pPr>
              <a:r>
                <a:rPr lang="en-US" b="0" i="0" u="none" strike="noStrike" cap="none">
                  <a:solidFill>
                    <a:srgbClr val="FFFFFF"/>
                  </a:solidFill>
                  <a:latin typeface="Calibri"/>
                  <a:ea typeface="Calibri"/>
                  <a:cs typeface="Calibri"/>
                  <a:sym typeface="Calibri"/>
                </a:rPr>
                <a:t>How often do I push my view as “right” or unconsciously seek to control an interaction?</a:t>
              </a:r>
              <a:endParaRPr sz="1300"/>
            </a:p>
          </p:txBody>
        </p:sp>
        <p:sp>
          <p:nvSpPr>
            <p:cNvPr id="270" name="Google Shape;270;p28"/>
            <p:cNvSpPr/>
            <p:nvPr/>
          </p:nvSpPr>
          <p:spPr>
            <a:xfrm>
              <a:off x="2657529" y="1666472"/>
              <a:ext cx="2379900" cy="1428000"/>
            </a:xfrm>
            <a:prstGeom prst="rect">
              <a:avLst/>
            </a:prstGeom>
            <a:solidFill>
              <a:srgbClr val="C1B49B"/>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txBox="1"/>
            <p:nvPr/>
          </p:nvSpPr>
          <p:spPr>
            <a:xfrm>
              <a:off x="2657529" y="1666472"/>
              <a:ext cx="2379900" cy="14280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alibri"/>
                <a:buNone/>
              </a:pPr>
              <a:r>
                <a:rPr lang="en-US" b="0" i="0" u="none" strike="noStrike" cap="none">
                  <a:solidFill>
                    <a:srgbClr val="FFFFFF"/>
                  </a:solidFill>
                  <a:latin typeface="Calibri"/>
                  <a:ea typeface="Calibri"/>
                  <a:cs typeface="Calibri"/>
                  <a:sym typeface="Calibri"/>
                </a:rPr>
                <a:t>As a child, when someone I loved denied, my reality how did it feel?</a:t>
              </a:r>
              <a:endParaRPr sz="1300"/>
            </a:p>
          </p:txBody>
        </p:sp>
        <p:sp>
          <p:nvSpPr>
            <p:cNvPr id="272" name="Google Shape;272;p28"/>
            <p:cNvSpPr/>
            <p:nvPr/>
          </p:nvSpPr>
          <p:spPr>
            <a:xfrm>
              <a:off x="39664" y="3332386"/>
              <a:ext cx="2379900" cy="1428000"/>
            </a:xfrm>
            <a:prstGeom prst="rect">
              <a:avLst/>
            </a:prstGeom>
            <a:solidFill>
              <a:srgbClr val="B1BC36"/>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txBox="1"/>
            <p:nvPr/>
          </p:nvSpPr>
          <p:spPr>
            <a:xfrm>
              <a:off x="39664" y="3332386"/>
              <a:ext cx="2379900" cy="14280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alibri"/>
                <a:buNone/>
              </a:pPr>
              <a:r>
                <a:rPr lang="en-US" b="0" i="0" u="none" strike="noStrike" cap="none">
                  <a:solidFill>
                    <a:srgbClr val="FFFFFF"/>
                  </a:solidFill>
                  <a:latin typeface="Calibri"/>
                  <a:ea typeface="Calibri"/>
                  <a:cs typeface="Calibri"/>
                  <a:sym typeface="Calibri"/>
                </a:rPr>
                <a:t>When I place a boundary and someone reacts negatively, how can I honor my need for self-compassion without letting that person cross the boundary?</a:t>
              </a:r>
              <a:endParaRPr/>
            </a:p>
          </p:txBody>
        </p:sp>
        <p:sp>
          <p:nvSpPr>
            <p:cNvPr id="274" name="Google Shape;274;p28"/>
            <p:cNvSpPr/>
            <p:nvPr/>
          </p:nvSpPr>
          <p:spPr>
            <a:xfrm>
              <a:off x="2657529" y="3332386"/>
              <a:ext cx="2379900" cy="1428000"/>
            </a:xfrm>
            <a:prstGeom prst="rect">
              <a:avLst/>
            </a:prstGeom>
            <a:solidFill>
              <a:srgbClr val="0000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txBox="1"/>
            <p:nvPr/>
          </p:nvSpPr>
          <p:spPr>
            <a:xfrm>
              <a:off x="2657529" y="3332386"/>
              <a:ext cx="2379900" cy="14280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FFFFFF"/>
                </a:buClr>
                <a:buSzPts val="1500"/>
                <a:buFont typeface="Calibri"/>
                <a:buNone/>
              </a:pPr>
              <a:r>
                <a:rPr lang="en-US" b="0" i="0" u="none" strike="noStrike" cap="none">
                  <a:solidFill>
                    <a:srgbClr val="FFFFFF"/>
                  </a:solidFill>
                  <a:latin typeface="Calibri"/>
                  <a:ea typeface="Calibri"/>
                  <a:cs typeface="Calibri"/>
                  <a:sym typeface="Calibri"/>
                </a:rPr>
                <a:t>What do I connect over in my relationships? How do I feel after connecting this way? (fulfilled, motivated, peaceful, drained, frustrated)</a:t>
              </a:r>
              <a:endParaRPr sz="130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9" descr="Question mark boxes"/>
          <p:cNvPicPr preferRelativeResize="0"/>
          <p:nvPr/>
        </p:nvPicPr>
        <p:blipFill rotWithShape="1">
          <a:blip r:embed="rId3">
            <a:alphaModFix/>
          </a:blip>
          <a:srcRect l="32357" r="32766"/>
          <a:stretch/>
        </p:blipFill>
        <p:spPr>
          <a:xfrm>
            <a:off x="5677225" y="0"/>
            <a:ext cx="3466775" cy="6858000"/>
          </a:xfrm>
          <a:prstGeom prst="rect">
            <a:avLst/>
          </a:prstGeom>
          <a:solidFill>
            <a:srgbClr val="B1BC36"/>
          </a:solidFill>
          <a:ln>
            <a:noFill/>
          </a:ln>
        </p:spPr>
      </p:pic>
      <p:sp>
        <p:nvSpPr>
          <p:cNvPr id="281" name="Google Shape;281;p29"/>
          <p:cNvSpPr txBox="1"/>
          <p:nvPr/>
        </p:nvSpPr>
        <p:spPr>
          <a:xfrm>
            <a:off x="267207" y="309025"/>
            <a:ext cx="5636400" cy="140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4000">
                <a:solidFill>
                  <a:srgbClr val="000000"/>
                </a:solidFill>
                <a:latin typeface="Calibri"/>
                <a:ea typeface="Calibri"/>
                <a:cs typeface="Calibri"/>
                <a:sym typeface="Calibri"/>
              </a:rPr>
              <a:t>How to Emotionally Connect with Someone?</a:t>
            </a:r>
            <a:endParaRPr sz="4400">
              <a:solidFill>
                <a:srgbClr val="000000"/>
              </a:solidFill>
              <a:latin typeface="Calibri"/>
              <a:ea typeface="Calibri"/>
              <a:cs typeface="Calibri"/>
              <a:sym typeface="Calibri"/>
            </a:endParaRPr>
          </a:p>
        </p:txBody>
      </p:sp>
      <p:sp>
        <p:nvSpPr>
          <p:cNvPr id="282" name="Google Shape;282;p29"/>
          <p:cNvSpPr txBox="1"/>
          <p:nvPr/>
        </p:nvSpPr>
        <p:spPr>
          <a:xfrm>
            <a:off x="267200" y="2259900"/>
            <a:ext cx="5262600" cy="4038600"/>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115000"/>
              </a:lnSpc>
              <a:spcBef>
                <a:spcPts val="0"/>
              </a:spcBef>
              <a:spcAft>
                <a:spcPts val="0"/>
              </a:spcAft>
              <a:buNone/>
            </a:pPr>
            <a:r>
              <a:rPr lang="en-US" sz="3408">
                <a:solidFill>
                  <a:srgbClr val="000000"/>
                </a:solidFill>
                <a:latin typeface="Calibri"/>
                <a:ea typeface="Calibri"/>
                <a:cs typeface="Calibri"/>
                <a:sym typeface="Calibri"/>
              </a:rPr>
              <a:t>Open ended-questions that allow for connection as deep or surface level as is comfortable for the other person (people). </a:t>
            </a:r>
            <a:endParaRPr sz="3408">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2987">
              <a:latin typeface="Calibri"/>
              <a:ea typeface="Calibri"/>
              <a:cs typeface="Calibri"/>
              <a:sym typeface="Calibri"/>
            </a:endParaRPr>
          </a:p>
          <a:p>
            <a:pPr marL="228600" lvl="0" indent="-191711" algn="l" rtl="0">
              <a:lnSpc>
                <a:spcPct val="115000"/>
              </a:lnSpc>
              <a:spcBef>
                <a:spcPts val="1000"/>
              </a:spcBef>
              <a:spcAft>
                <a:spcPts val="0"/>
              </a:spcAft>
              <a:buClr>
                <a:srgbClr val="000000"/>
              </a:buClr>
              <a:buSzPct val="100000"/>
              <a:buChar char="•"/>
            </a:pPr>
            <a:r>
              <a:rPr lang="en-US" sz="3408">
                <a:solidFill>
                  <a:srgbClr val="000000"/>
                </a:solidFill>
                <a:latin typeface="Calibri"/>
                <a:ea typeface="Calibri"/>
                <a:cs typeface="Calibri"/>
                <a:sym typeface="Calibri"/>
              </a:rPr>
              <a:t>“What’s on your </a:t>
            </a:r>
            <a:r>
              <a:rPr lang="en-US" sz="3408">
                <a:latin typeface="Calibri"/>
                <a:ea typeface="Calibri"/>
                <a:cs typeface="Calibri"/>
                <a:sym typeface="Calibri"/>
              </a:rPr>
              <a:t>m</a:t>
            </a:r>
            <a:r>
              <a:rPr lang="en-US" sz="3408">
                <a:solidFill>
                  <a:srgbClr val="000000"/>
                </a:solidFill>
                <a:latin typeface="Calibri"/>
                <a:ea typeface="Calibri"/>
                <a:cs typeface="Calibri"/>
                <a:sym typeface="Calibri"/>
              </a:rPr>
              <a:t>ind? (or heart)”</a:t>
            </a:r>
            <a:endParaRPr sz="4008">
              <a:solidFill>
                <a:srgbClr val="000000"/>
              </a:solidFill>
              <a:latin typeface="Calibri"/>
              <a:ea typeface="Calibri"/>
              <a:cs typeface="Calibri"/>
              <a:sym typeface="Calibri"/>
            </a:endParaRPr>
          </a:p>
          <a:p>
            <a:pPr marL="228600" lvl="0" indent="-191711" algn="l" rtl="0">
              <a:lnSpc>
                <a:spcPct val="115000"/>
              </a:lnSpc>
              <a:spcBef>
                <a:spcPts val="1000"/>
              </a:spcBef>
              <a:spcAft>
                <a:spcPts val="0"/>
              </a:spcAft>
              <a:buClr>
                <a:srgbClr val="000000"/>
              </a:buClr>
              <a:buSzPct val="100000"/>
              <a:buChar char="•"/>
            </a:pPr>
            <a:r>
              <a:rPr lang="en-US" sz="3408">
                <a:solidFill>
                  <a:srgbClr val="000000"/>
                </a:solidFill>
                <a:latin typeface="Calibri"/>
                <a:ea typeface="Calibri"/>
                <a:cs typeface="Calibri"/>
                <a:sym typeface="Calibri"/>
              </a:rPr>
              <a:t>“What did you learn about yourself this past year?”</a:t>
            </a:r>
            <a:endParaRPr sz="4008">
              <a:solidFill>
                <a:srgbClr val="000000"/>
              </a:solidFill>
              <a:latin typeface="Calibri"/>
              <a:ea typeface="Calibri"/>
              <a:cs typeface="Calibri"/>
              <a:sym typeface="Calibri"/>
            </a:endParaRPr>
          </a:p>
          <a:p>
            <a:pPr marL="228600" lvl="0" indent="-191711" algn="l" rtl="0">
              <a:lnSpc>
                <a:spcPct val="115000"/>
              </a:lnSpc>
              <a:spcBef>
                <a:spcPts val="1000"/>
              </a:spcBef>
              <a:spcAft>
                <a:spcPts val="0"/>
              </a:spcAft>
              <a:buClr>
                <a:srgbClr val="000000"/>
              </a:buClr>
              <a:buSzPct val="100000"/>
              <a:buChar char="•"/>
            </a:pPr>
            <a:r>
              <a:rPr lang="en-US" sz="3408">
                <a:solidFill>
                  <a:srgbClr val="000000"/>
                </a:solidFill>
                <a:latin typeface="Calibri"/>
                <a:ea typeface="Calibri"/>
                <a:cs typeface="Calibri"/>
                <a:sym typeface="Calibri"/>
              </a:rPr>
              <a:t>“When do you feel most yourself”</a:t>
            </a:r>
            <a:endParaRPr sz="4008">
              <a:solidFill>
                <a:srgbClr val="000000"/>
              </a:solidFill>
              <a:latin typeface="Calibri"/>
              <a:ea typeface="Calibri"/>
              <a:cs typeface="Calibri"/>
              <a:sym typeface="Calibri"/>
            </a:endParaRPr>
          </a:p>
          <a:p>
            <a:pPr marL="228600" lvl="0" indent="-191711" algn="l" rtl="0">
              <a:lnSpc>
                <a:spcPct val="115000"/>
              </a:lnSpc>
              <a:spcBef>
                <a:spcPts val="1000"/>
              </a:spcBef>
              <a:spcAft>
                <a:spcPts val="0"/>
              </a:spcAft>
              <a:buClr>
                <a:srgbClr val="000000"/>
              </a:buClr>
              <a:buSzPct val="100000"/>
              <a:buChar char="•"/>
            </a:pPr>
            <a:r>
              <a:rPr lang="en-US" sz="3408">
                <a:solidFill>
                  <a:srgbClr val="000000"/>
                </a:solidFill>
                <a:latin typeface="Calibri"/>
                <a:ea typeface="Calibri"/>
                <a:cs typeface="Calibri"/>
                <a:sym typeface="Calibri"/>
              </a:rPr>
              <a:t>“How can I support you right now”</a:t>
            </a:r>
            <a:endParaRPr sz="4008">
              <a:solidFill>
                <a:srgbClr val="000000"/>
              </a:solidFill>
              <a:latin typeface="Calibri"/>
              <a:ea typeface="Calibri"/>
              <a:cs typeface="Calibri"/>
              <a:sym typeface="Calibri"/>
            </a:endParaRPr>
          </a:p>
          <a:p>
            <a:pPr marL="228600" lvl="0" indent="-191711" algn="l" rtl="0">
              <a:lnSpc>
                <a:spcPct val="115000"/>
              </a:lnSpc>
              <a:spcBef>
                <a:spcPts val="1000"/>
              </a:spcBef>
              <a:spcAft>
                <a:spcPts val="0"/>
              </a:spcAft>
              <a:buClr>
                <a:srgbClr val="000000"/>
              </a:buClr>
              <a:buSzPct val="100000"/>
              <a:buChar char="•"/>
            </a:pPr>
            <a:r>
              <a:rPr lang="en-US" sz="3408">
                <a:solidFill>
                  <a:srgbClr val="000000"/>
                </a:solidFill>
                <a:latin typeface="Calibri"/>
                <a:ea typeface="Calibri"/>
                <a:cs typeface="Calibri"/>
                <a:sym typeface="Calibri"/>
              </a:rPr>
              <a:t>“How does that make you feel”</a:t>
            </a:r>
            <a:endParaRPr sz="4008">
              <a:solidFill>
                <a:srgbClr val="000000"/>
              </a:solidFill>
              <a:latin typeface="Calibri"/>
              <a:ea typeface="Calibri"/>
              <a:cs typeface="Calibri"/>
              <a:sym typeface="Calibri"/>
            </a:endParaRPr>
          </a:p>
          <a:p>
            <a:pPr marL="228600" lvl="0" indent="-191711" algn="l" rtl="0">
              <a:lnSpc>
                <a:spcPct val="115000"/>
              </a:lnSpc>
              <a:spcBef>
                <a:spcPts val="1000"/>
              </a:spcBef>
              <a:spcAft>
                <a:spcPts val="0"/>
              </a:spcAft>
              <a:buClr>
                <a:srgbClr val="000000"/>
              </a:buClr>
              <a:buSzPct val="100000"/>
              <a:buChar char="•"/>
            </a:pPr>
            <a:r>
              <a:rPr lang="en-US" sz="3408">
                <a:solidFill>
                  <a:srgbClr val="000000"/>
                </a:solidFill>
                <a:latin typeface="Calibri"/>
                <a:ea typeface="Calibri"/>
                <a:cs typeface="Calibri"/>
                <a:sym typeface="Calibri"/>
              </a:rPr>
              <a:t>“What trait do you admire most in people? Why?”</a:t>
            </a:r>
            <a:endParaRPr sz="4008">
              <a:solidFill>
                <a:srgbClr val="000000"/>
              </a:solidFill>
              <a:latin typeface="Calibri"/>
              <a:ea typeface="Calibri"/>
              <a:cs typeface="Calibri"/>
              <a:sym typeface="Calibri"/>
            </a:endParaRPr>
          </a:p>
          <a:p>
            <a:pPr marL="228600" lvl="0" indent="-191711" algn="l" rtl="0">
              <a:lnSpc>
                <a:spcPct val="115000"/>
              </a:lnSpc>
              <a:spcBef>
                <a:spcPts val="1000"/>
              </a:spcBef>
              <a:spcAft>
                <a:spcPts val="0"/>
              </a:spcAft>
              <a:buClr>
                <a:srgbClr val="000000"/>
              </a:buClr>
              <a:buSzPct val="100000"/>
              <a:buChar char="•"/>
            </a:pPr>
            <a:r>
              <a:rPr lang="en-US" sz="3408">
                <a:solidFill>
                  <a:srgbClr val="000000"/>
                </a:solidFill>
                <a:latin typeface="Calibri"/>
                <a:ea typeface="Calibri"/>
                <a:cs typeface="Calibri"/>
                <a:sym typeface="Calibri"/>
              </a:rPr>
              <a:t>“Where is the one place you feel most at peace?”</a:t>
            </a:r>
            <a:endParaRPr sz="4008">
              <a:solidFill>
                <a:srgbClr val="000000"/>
              </a:solidFill>
              <a:latin typeface="Calibri"/>
              <a:ea typeface="Calibri"/>
              <a:cs typeface="Calibri"/>
              <a:sym typeface="Calibri"/>
            </a:endParaRPr>
          </a:p>
          <a:p>
            <a:pPr marL="228600" lvl="0" indent="-191711" algn="l" rtl="0">
              <a:lnSpc>
                <a:spcPct val="115000"/>
              </a:lnSpc>
              <a:spcBef>
                <a:spcPts val="1000"/>
              </a:spcBef>
              <a:spcAft>
                <a:spcPts val="0"/>
              </a:spcAft>
              <a:buClr>
                <a:srgbClr val="000000"/>
              </a:buClr>
              <a:buSzPct val="100000"/>
              <a:buChar char="•"/>
            </a:pPr>
            <a:r>
              <a:rPr lang="en-US" sz="3408">
                <a:solidFill>
                  <a:srgbClr val="000000"/>
                </a:solidFill>
                <a:latin typeface="Calibri"/>
                <a:ea typeface="Calibri"/>
                <a:cs typeface="Calibri"/>
                <a:sym typeface="Calibri"/>
              </a:rPr>
              <a:t>“What is important to you right now?”</a:t>
            </a:r>
            <a:endParaRPr sz="4008">
              <a:solidFill>
                <a:srgbClr val="000000"/>
              </a:solidFill>
              <a:latin typeface="Calibri"/>
              <a:ea typeface="Calibri"/>
              <a:cs typeface="Calibri"/>
              <a:sym typeface="Calibri"/>
            </a:endParaRPr>
          </a:p>
          <a:p>
            <a:pPr marL="228600" lvl="0" indent="-120650" algn="l" rtl="0">
              <a:lnSpc>
                <a:spcPct val="90000"/>
              </a:lnSpc>
              <a:spcBef>
                <a:spcPts val="1000"/>
              </a:spcBef>
              <a:spcAft>
                <a:spcPts val="0"/>
              </a:spcAft>
              <a:buNone/>
            </a:pPr>
            <a:endParaRPr sz="170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30"/>
          <p:cNvPicPr preferRelativeResize="0"/>
          <p:nvPr/>
        </p:nvPicPr>
        <p:blipFill rotWithShape="1">
          <a:blip r:embed="rId3">
            <a:alphaModFix/>
          </a:blip>
          <a:srcRect l="5522" r="7240"/>
          <a:stretch/>
        </p:blipFill>
        <p:spPr>
          <a:xfrm>
            <a:off x="174950" y="1050000"/>
            <a:ext cx="4742224" cy="4688625"/>
          </a:xfrm>
          <a:prstGeom prst="rect">
            <a:avLst/>
          </a:prstGeom>
          <a:noFill/>
          <a:ln>
            <a:noFill/>
          </a:ln>
        </p:spPr>
      </p:pic>
      <p:sp>
        <p:nvSpPr>
          <p:cNvPr id="288" name="Google Shape;288;p30"/>
          <p:cNvSpPr txBox="1"/>
          <p:nvPr/>
        </p:nvSpPr>
        <p:spPr>
          <a:xfrm>
            <a:off x="5222285" y="361388"/>
            <a:ext cx="3822300" cy="18999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r>
              <a:rPr lang="en-US" sz="4000">
                <a:solidFill>
                  <a:srgbClr val="000000"/>
                </a:solidFill>
                <a:latin typeface="Calibri"/>
                <a:ea typeface="Calibri"/>
                <a:cs typeface="Calibri"/>
                <a:sym typeface="Calibri"/>
              </a:rPr>
              <a:t>Empathy: A Tool for Connection</a:t>
            </a:r>
            <a:endParaRPr sz="3200">
              <a:solidFill>
                <a:srgbClr val="000000"/>
              </a:solidFill>
              <a:latin typeface="Calibri"/>
              <a:ea typeface="Calibri"/>
              <a:cs typeface="Calibri"/>
              <a:sym typeface="Calibri"/>
            </a:endParaRPr>
          </a:p>
        </p:txBody>
      </p:sp>
      <p:sp>
        <p:nvSpPr>
          <p:cNvPr id="289" name="Google Shape;289;p30"/>
          <p:cNvSpPr txBox="1"/>
          <p:nvPr/>
        </p:nvSpPr>
        <p:spPr>
          <a:xfrm>
            <a:off x="5222285" y="2430463"/>
            <a:ext cx="3822300" cy="3742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800">
                <a:solidFill>
                  <a:srgbClr val="000000"/>
                </a:solidFill>
                <a:latin typeface="Calibri"/>
                <a:ea typeface="Calibri"/>
                <a:cs typeface="Calibri"/>
                <a:sym typeface="Calibri"/>
              </a:rPr>
              <a:t>“Empathy is seeing with the eyes of another, listening with the ears of another and feeling with the heart of another.”</a:t>
            </a:r>
            <a:endParaRPr sz="2800">
              <a:latin typeface="Calibri"/>
              <a:ea typeface="Calibri"/>
              <a:cs typeface="Calibri"/>
              <a:sym typeface="Calibri"/>
            </a:endParaRPr>
          </a:p>
          <a:p>
            <a:pPr marL="0" lvl="0" indent="0" algn="l" rtl="0">
              <a:lnSpc>
                <a:spcPct val="115000"/>
              </a:lnSpc>
              <a:spcBef>
                <a:spcPts val="0"/>
              </a:spcBef>
              <a:spcAft>
                <a:spcPts val="0"/>
              </a:spcAft>
              <a:buNone/>
            </a:pPr>
            <a:r>
              <a:rPr lang="en-US" sz="2800">
                <a:solidFill>
                  <a:srgbClr val="000000"/>
                </a:solidFill>
                <a:latin typeface="Calibri"/>
                <a:ea typeface="Calibri"/>
                <a:cs typeface="Calibri"/>
                <a:sym typeface="Calibri"/>
              </a:rPr>
              <a:t>– Alfred Adler</a:t>
            </a:r>
            <a:endParaRPr sz="3200">
              <a:solidFill>
                <a:srgbClr val="000000"/>
              </a:solidFill>
              <a:latin typeface="Calibri"/>
              <a:ea typeface="Calibri"/>
              <a:cs typeface="Calibri"/>
              <a:sym typeface="Calibri"/>
            </a:endParaRPr>
          </a:p>
        </p:txBody>
      </p:sp>
      <p:pic>
        <p:nvPicPr>
          <p:cNvPr id="290" name="Google Shape;290;p30"/>
          <p:cNvPicPr preferRelativeResize="0"/>
          <p:nvPr/>
        </p:nvPicPr>
        <p:blipFill rotWithShape="1">
          <a:blip r:embed="rId4">
            <a:alphaModFix/>
          </a:blip>
          <a:srcRect/>
          <a:stretch/>
        </p:blipFill>
        <p:spPr>
          <a:xfrm>
            <a:off x="8242869" y="5956520"/>
            <a:ext cx="475998" cy="49656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1" descr="Hands holding each other's wrists and interlinked to form a circle"/>
          <p:cNvPicPr preferRelativeResize="0"/>
          <p:nvPr/>
        </p:nvPicPr>
        <p:blipFill rotWithShape="1">
          <a:blip r:embed="rId3">
            <a:alphaModFix/>
          </a:blip>
          <a:srcRect l="-17119" t="-1020" r="23002" b="1020"/>
          <a:stretch/>
        </p:blipFill>
        <p:spPr>
          <a:xfrm>
            <a:off x="-525650" y="-72475"/>
            <a:ext cx="9771848" cy="6930474"/>
          </a:xfrm>
          <a:prstGeom prst="rect">
            <a:avLst/>
          </a:prstGeom>
          <a:noFill/>
          <a:ln>
            <a:noFill/>
          </a:ln>
        </p:spPr>
      </p:pic>
      <p:sp>
        <p:nvSpPr>
          <p:cNvPr id="296" name="Google Shape;296;p31"/>
          <p:cNvSpPr/>
          <p:nvPr/>
        </p:nvSpPr>
        <p:spPr>
          <a:xfrm>
            <a:off x="-525650" y="0"/>
            <a:ext cx="8503500" cy="6858000"/>
          </a:xfrm>
          <a:prstGeom prst="rect">
            <a:avLst/>
          </a:prstGeom>
          <a:gradFill>
            <a:gsLst>
              <a:gs pos="0">
                <a:srgbClr val="FFFFFF">
                  <a:alpha val="0"/>
                </a:srgbClr>
              </a:gs>
              <a:gs pos="19000">
                <a:srgbClr val="FFFFFF">
                  <a:alpha val="37647"/>
                </a:srgbClr>
              </a:gs>
              <a:gs pos="35000">
                <a:srgbClr val="FFFFFF">
                  <a:alpha val="76862"/>
                </a:srgbClr>
              </a:gs>
              <a:gs pos="48000">
                <a:srgbClr val="FFFFFF"/>
              </a:gs>
              <a:gs pos="100000">
                <a:srgbClr val="FFFFFF"/>
              </a:gs>
            </a:gsLst>
            <a:lin ang="1080002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7" name="Google Shape;297;p31"/>
          <p:cNvSpPr txBox="1"/>
          <p:nvPr/>
        </p:nvSpPr>
        <p:spPr>
          <a:xfrm>
            <a:off x="-152399" y="341451"/>
            <a:ext cx="3511200" cy="174510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115000"/>
              </a:lnSpc>
              <a:spcBef>
                <a:spcPts val="0"/>
              </a:spcBef>
              <a:spcAft>
                <a:spcPts val="0"/>
              </a:spcAft>
              <a:buNone/>
            </a:pPr>
            <a:r>
              <a:rPr lang="en-US" sz="3400">
                <a:solidFill>
                  <a:srgbClr val="000000"/>
                </a:solidFill>
                <a:latin typeface="Calibri"/>
                <a:ea typeface="Calibri"/>
                <a:cs typeface="Calibri"/>
                <a:sym typeface="Calibri"/>
              </a:rPr>
              <a:t>Strategies for an Emotionally Healthy Relationship</a:t>
            </a:r>
            <a:endParaRPr sz="4400">
              <a:solidFill>
                <a:srgbClr val="000000"/>
              </a:solidFill>
              <a:latin typeface="Calibri"/>
              <a:ea typeface="Calibri"/>
              <a:cs typeface="Calibri"/>
              <a:sym typeface="Calibri"/>
            </a:endParaRPr>
          </a:p>
        </p:txBody>
      </p:sp>
      <p:sp>
        <p:nvSpPr>
          <p:cNvPr id="298" name="Google Shape;298;p31"/>
          <p:cNvSpPr txBox="1"/>
          <p:nvPr/>
        </p:nvSpPr>
        <p:spPr>
          <a:xfrm>
            <a:off x="-152401" y="2363536"/>
            <a:ext cx="3969900" cy="4409700"/>
          </a:xfrm>
          <a:prstGeom prst="rect">
            <a:avLst/>
          </a:prstGeom>
          <a:noFill/>
          <a:ln>
            <a:noFill/>
          </a:ln>
        </p:spPr>
        <p:txBody>
          <a:bodyPr spcFirstLastPara="1" wrap="square" lIns="91425" tIns="45700" rIns="91425" bIns="45700" anchor="t" anchorCtr="0">
            <a:normAutofit fontScale="85000" lnSpcReduction="20000"/>
          </a:bodyPr>
          <a:lstStyle/>
          <a:p>
            <a:pPr marL="514350" lvl="0" indent="-491490" algn="l" rtl="0">
              <a:lnSpc>
                <a:spcPct val="115000"/>
              </a:lnSpc>
              <a:spcBef>
                <a:spcPts val="0"/>
              </a:spcBef>
              <a:spcAft>
                <a:spcPts val="0"/>
              </a:spcAft>
              <a:buClr>
                <a:srgbClr val="000000"/>
              </a:buClr>
              <a:buSzPct val="100000"/>
              <a:buAutoNum type="arabicPeriod"/>
            </a:pPr>
            <a:r>
              <a:rPr lang="en-US" sz="2400" dirty="0">
                <a:solidFill>
                  <a:srgbClr val="000000"/>
                </a:solidFill>
                <a:latin typeface="Calibri"/>
                <a:ea typeface="Calibri"/>
                <a:cs typeface="Calibri"/>
                <a:sym typeface="Calibri"/>
              </a:rPr>
              <a:t>Appreciation: For </a:t>
            </a:r>
            <a:r>
              <a:rPr lang="en-US" sz="2400" b="1" i="1" dirty="0">
                <a:solidFill>
                  <a:srgbClr val="000000"/>
                </a:solidFill>
                <a:latin typeface="Calibri"/>
                <a:ea typeface="Calibri"/>
                <a:cs typeface="Calibri"/>
                <a:sym typeface="Calibri"/>
              </a:rPr>
              <a:t>Who</a:t>
            </a:r>
            <a:r>
              <a:rPr lang="en-US" sz="2400" dirty="0">
                <a:solidFill>
                  <a:srgbClr val="000000"/>
                </a:solidFill>
                <a:latin typeface="Calibri"/>
                <a:ea typeface="Calibri"/>
                <a:cs typeface="Calibri"/>
                <a:sym typeface="Calibri"/>
              </a:rPr>
              <a:t> they are rather than </a:t>
            </a:r>
            <a:r>
              <a:rPr lang="en-US" sz="2400" b="1" i="1" dirty="0">
                <a:solidFill>
                  <a:srgbClr val="000000"/>
                </a:solidFill>
                <a:latin typeface="Calibri"/>
                <a:ea typeface="Calibri"/>
                <a:cs typeface="Calibri"/>
                <a:sym typeface="Calibri"/>
              </a:rPr>
              <a:t>What</a:t>
            </a:r>
            <a:r>
              <a:rPr lang="en-US" sz="2400" dirty="0">
                <a:solidFill>
                  <a:srgbClr val="000000"/>
                </a:solidFill>
                <a:latin typeface="Calibri"/>
                <a:ea typeface="Calibri"/>
                <a:cs typeface="Calibri"/>
                <a:sym typeface="Calibri"/>
              </a:rPr>
              <a:t> they do.</a:t>
            </a:r>
            <a:endParaRPr sz="2800" dirty="0">
              <a:solidFill>
                <a:srgbClr val="000000"/>
              </a:solidFill>
              <a:latin typeface="Calibri"/>
              <a:ea typeface="Calibri"/>
              <a:cs typeface="Calibri"/>
              <a:sym typeface="Calibri"/>
            </a:endParaRPr>
          </a:p>
          <a:p>
            <a:pPr marL="514350" lvl="0" indent="-491490" algn="l" rtl="0">
              <a:lnSpc>
                <a:spcPct val="115000"/>
              </a:lnSpc>
              <a:spcBef>
                <a:spcPts val="1000"/>
              </a:spcBef>
              <a:spcAft>
                <a:spcPts val="0"/>
              </a:spcAft>
              <a:buClr>
                <a:srgbClr val="000000"/>
              </a:buClr>
              <a:buSzPct val="100000"/>
              <a:buAutoNum type="arabicPeriod"/>
            </a:pPr>
            <a:r>
              <a:rPr lang="en-US" sz="2400" dirty="0">
                <a:solidFill>
                  <a:srgbClr val="000000"/>
                </a:solidFill>
                <a:latin typeface="Calibri"/>
                <a:ea typeface="Calibri"/>
                <a:cs typeface="Calibri"/>
                <a:sym typeface="Calibri"/>
              </a:rPr>
              <a:t>Open Curiosity: Curiosity about their emotional state or internal world </a:t>
            </a:r>
            <a:endParaRPr sz="2800" dirty="0">
              <a:solidFill>
                <a:srgbClr val="000000"/>
              </a:solidFill>
              <a:latin typeface="Calibri"/>
              <a:ea typeface="Calibri"/>
              <a:cs typeface="Calibri"/>
              <a:sym typeface="Calibri"/>
            </a:endParaRPr>
          </a:p>
          <a:p>
            <a:pPr marL="514350" lvl="0" indent="-491490" algn="l" rtl="0">
              <a:lnSpc>
                <a:spcPct val="115000"/>
              </a:lnSpc>
              <a:spcBef>
                <a:spcPts val="1000"/>
              </a:spcBef>
              <a:spcAft>
                <a:spcPts val="0"/>
              </a:spcAft>
              <a:buClr>
                <a:srgbClr val="000000"/>
              </a:buClr>
              <a:buSzPct val="100000"/>
              <a:buAutoNum type="arabicPeriod"/>
            </a:pPr>
            <a:r>
              <a:rPr lang="en-US" sz="2400" dirty="0">
                <a:solidFill>
                  <a:srgbClr val="000000"/>
                </a:solidFill>
                <a:latin typeface="Calibri"/>
                <a:ea typeface="Calibri"/>
                <a:cs typeface="Calibri"/>
                <a:sym typeface="Calibri"/>
              </a:rPr>
              <a:t>Simple Connection: Intentionally making time to do things together</a:t>
            </a:r>
            <a:endParaRPr sz="2800" dirty="0">
              <a:solidFill>
                <a:srgbClr val="000000"/>
              </a:solidFill>
              <a:latin typeface="Calibri"/>
              <a:ea typeface="Calibri"/>
              <a:cs typeface="Calibri"/>
              <a:sym typeface="Calibri"/>
            </a:endParaRPr>
          </a:p>
          <a:p>
            <a:pPr marL="514350" lvl="0" indent="-491490" algn="l" rtl="0">
              <a:lnSpc>
                <a:spcPct val="115000"/>
              </a:lnSpc>
              <a:spcBef>
                <a:spcPts val="1000"/>
              </a:spcBef>
              <a:spcAft>
                <a:spcPts val="0"/>
              </a:spcAft>
              <a:buClr>
                <a:srgbClr val="000000"/>
              </a:buClr>
              <a:buSzPct val="100000"/>
              <a:buAutoNum type="arabicPeriod"/>
            </a:pPr>
            <a:r>
              <a:rPr lang="en-US" sz="2400" dirty="0">
                <a:solidFill>
                  <a:srgbClr val="000000"/>
                </a:solidFill>
                <a:latin typeface="Calibri"/>
                <a:ea typeface="Calibri"/>
                <a:cs typeface="Calibri"/>
                <a:sym typeface="Calibri"/>
              </a:rPr>
              <a:t>Energy Awareness: Awareness and consideration of their emotional state</a:t>
            </a:r>
            <a:endParaRPr sz="2800" dirty="0">
              <a:solidFill>
                <a:srgbClr val="000000"/>
              </a:solidFill>
              <a:latin typeface="Calibri"/>
              <a:ea typeface="Calibri"/>
              <a:cs typeface="Calibri"/>
              <a:sym typeface="Calibri"/>
            </a:endParaRPr>
          </a:p>
          <a:p>
            <a:pPr marL="514350" lvl="0" indent="-491490" algn="l" rtl="0">
              <a:lnSpc>
                <a:spcPct val="115000"/>
              </a:lnSpc>
              <a:spcBef>
                <a:spcPts val="1000"/>
              </a:spcBef>
              <a:spcAft>
                <a:spcPts val="0"/>
              </a:spcAft>
              <a:buClr>
                <a:srgbClr val="000000"/>
              </a:buClr>
              <a:buSzPct val="100000"/>
              <a:buAutoNum type="arabicPeriod"/>
            </a:pPr>
            <a:r>
              <a:rPr lang="en-US" sz="2400" dirty="0">
                <a:solidFill>
                  <a:srgbClr val="000000"/>
                </a:solidFill>
                <a:latin typeface="Calibri"/>
                <a:ea typeface="Calibri"/>
                <a:cs typeface="Calibri"/>
                <a:sym typeface="Calibri"/>
              </a:rPr>
              <a:t>Freedom To Be Self: Allow for authentic expression</a:t>
            </a:r>
            <a:endParaRPr sz="2800"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4"/>
          <p:cNvPicPr preferRelativeResize="0"/>
          <p:nvPr/>
        </p:nvPicPr>
        <p:blipFill rotWithShape="1">
          <a:blip r:embed="rId3">
            <a:alphaModFix/>
          </a:blip>
          <a:srcRect/>
          <a:stretch/>
        </p:blipFill>
        <p:spPr>
          <a:xfrm>
            <a:off x="-28487" y="0"/>
            <a:ext cx="9200975" cy="6858000"/>
          </a:xfrm>
          <a:prstGeom prst="rect">
            <a:avLst/>
          </a:prstGeom>
          <a:noFill/>
          <a:ln>
            <a:noFill/>
          </a:ln>
        </p:spPr>
      </p:pic>
      <p:sp>
        <p:nvSpPr>
          <p:cNvPr id="93" name="Google Shape;93;p14"/>
          <p:cNvSpPr txBox="1"/>
          <p:nvPr/>
        </p:nvSpPr>
        <p:spPr>
          <a:xfrm>
            <a:off x="770025" y="215575"/>
            <a:ext cx="7772400" cy="77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Arial"/>
              <a:buNone/>
            </a:pPr>
            <a:r>
              <a:rPr lang="en-US" sz="3900" b="1" i="0" u="none" strike="noStrike" cap="none">
                <a:solidFill>
                  <a:srgbClr val="FA4616"/>
                </a:solidFill>
                <a:latin typeface="Source Sans Pro"/>
                <a:ea typeface="Source Sans Pro"/>
                <a:cs typeface="Source Sans Pro"/>
                <a:sym typeface="Source Sans Pro"/>
              </a:rPr>
              <a:t>Coffee &amp; Conversations Agenda</a:t>
            </a:r>
            <a:endParaRPr sz="1400" b="0" i="0" u="none" strike="noStrike" cap="none">
              <a:solidFill>
                <a:srgbClr val="FA4616"/>
              </a:solidFill>
              <a:latin typeface="Source Sans Pro"/>
              <a:ea typeface="Source Sans Pro"/>
              <a:cs typeface="Source Sans Pro"/>
              <a:sym typeface="Source Sans Pro"/>
            </a:endParaRPr>
          </a:p>
        </p:txBody>
      </p:sp>
      <p:sp>
        <p:nvSpPr>
          <p:cNvPr id="94" name="Google Shape;94;p14"/>
          <p:cNvSpPr txBox="1"/>
          <p:nvPr/>
        </p:nvSpPr>
        <p:spPr>
          <a:xfrm>
            <a:off x="212125" y="1047450"/>
            <a:ext cx="8772000" cy="476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600" b="0" i="0" u="none" strike="noStrike" cap="none" dirty="0">
                <a:solidFill>
                  <a:schemeClr val="dk1"/>
                </a:solidFill>
                <a:latin typeface="Calibri" charset="0"/>
                <a:ea typeface="Calibri" charset="0"/>
                <a:cs typeface="Calibri" charset="0"/>
                <a:sym typeface="Source Sans Pro"/>
              </a:rPr>
              <a:t>8:00 	Welcome to Coffee &amp; Conversations: The Power of </a:t>
            </a:r>
            <a:r>
              <a:rPr lang="en-US" sz="1600" dirty="0">
                <a:solidFill>
                  <a:schemeClr val="dk1"/>
                </a:solidFill>
                <a:latin typeface="Calibri" charset="0"/>
                <a:ea typeface="Calibri" charset="0"/>
                <a:cs typeface="Calibri" charset="0"/>
                <a:sym typeface="Source Sans Pro"/>
              </a:rPr>
              <a:t>Positive Gossip</a:t>
            </a:r>
            <a:r>
              <a:rPr lang="en-US" sz="1600" b="0" i="0" u="none" strike="noStrike" cap="none" dirty="0">
                <a:solidFill>
                  <a:schemeClr val="dk1"/>
                </a:solidFill>
                <a:latin typeface="Calibri" charset="0"/>
                <a:ea typeface="Calibri" charset="0"/>
                <a:cs typeface="Calibri" charset="0"/>
                <a:sym typeface="Source Sans Pro"/>
              </a:rPr>
              <a:t>, the</a:t>
            </a:r>
            <a:r>
              <a:rPr lang="en-US" sz="1600" dirty="0">
                <a:solidFill>
                  <a:schemeClr val="dk1"/>
                </a:solidFill>
                <a:latin typeface="Calibri" charset="0"/>
                <a:ea typeface="Calibri" charset="0"/>
                <a:cs typeface="Calibri" charset="0"/>
                <a:sym typeface="Source Sans Pro"/>
              </a:rPr>
              <a:t> second </a:t>
            </a:r>
            <a:r>
              <a:rPr lang="en-US" sz="1600" b="0" i="0" u="none" strike="noStrike" cap="none" dirty="0">
                <a:solidFill>
                  <a:schemeClr val="dk1"/>
                </a:solidFill>
                <a:latin typeface="Calibri" charset="0"/>
                <a:ea typeface="Calibri" charset="0"/>
                <a:cs typeface="Calibri" charset="0"/>
                <a:sym typeface="Source Sans Pro"/>
              </a:rPr>
              <a:t>in our </a:t>
            </a:r>
            <a:r>
              <a:rPr lang="en-US" sz="1600" b="0" i="0" u="none" strike="noStrike" cap="none" dirty="0" smtClean="0">
                <a:solidFill>
                  <a:schemeClr val="dk1"/>
                </a:solidFill>
                <a:latin typeface="Calibri" charset="0"/>
                <a:ea typeface="Calibri" charset="0"/>
                <a:cs typeface="Calibri" charset="0"/>
                <a:sym typeface="Source Sans Pro"/>
              </a:rPr>
              <a:t>  	quarterly </a:t>
            </a:r>
            <a:r>
              <a:rPr lang="en-US" sz="1600" b="0" i="0" u="none" strike="noStrike" cap="none" dirty="0">
                <a:solidFill>
                  <a:schemeClr val="dk1"/>
                </a:solidFill>
                <a:latin typeface="Calibri" charset="0"/>
                <a:ea typeface="Calibri" charset="0"/>
                <a:cs typeface="Calibri" charset="0"/>
                <a:sym typeface="Source Sans Pro"/>
              </a:rPr>
              <a:t>series</a:t>
            </a:r>
            <a:endParaRPr sz="1600" b="0" i="0" u="none" strike="noStrike" cap="none" dirty="0">
              <a:solidFill>
                <a:schemeClr val="dk1"/>
              </a:solidFill>
              <a:latin typeface="Calibri" charset="0"/>
              <a:ea typeface="Calibri" charset="0"/>
              <a:cs typeface="Calibri" charset="0"/>
              <a:sym typeface="Source Sans Pro"/>
            </a:endParaRPr>
          </a:p>
          <a:p>
            <a:pPr marL="914400" marR="0" lvl="0" indent="-330200" algn="l" rtl="0">
              <a:lnSpc>
                <a:spcPct val="100000"/>
              </a:lnSpc>
              <a:spcBef>
                <a:spcPts val="0"/>
              </a:spcBef>
              <a:spcAft>
                <a:spcPts val="0"/>
              </a:spcAft>
              <a:buClr>
                <a:schemeClr val="dk1"/>
              </a:buClr>
              <a:buSzPts val="1600"/>
              <a:buFont typeface="Source Sans Pro"/>
              <a:buChar char="●"/>
            </a:pPr>
            <a:r>
              <a:rPr lang="en-US" sz="1600" b="0" i="0" u="none" strike="noStrike" cap="none" dirty="0">
                <a:solidFill>
                  <a:schemeClr val="dk1"/>
                </a:solidFill>
                <a:latin typeface="Calibri" charset="0"/>
                <a:ea typeface="Calibri" charset="0"/>
                <a:cs typeface="Calibri" charset="0"/>
                <a:sym typeface="Source Sans Pro"/>
              </a:rPr>
              <a:t>Brief summary on YWCA Northeast Indiana</a:t>
            </a:r>
            <a:endParaRPr sz="1600" b="0" i="0" u="none" strike="noStrike" cap="none" dirty="0">
              <a:solidFill>
                <a:schemeClr val="dk1"/>
              </a:solidFill>
              <a:latin typeface="Calibri" charset="0"/>
              <a:ea typeface="Calibri" charset="0"/>
              <a:cs typeface="Calibri" charset="0"/>
              <a:sym typeface="Source Sans Pro"/>
            </a:endParaRPr>
          </a:p>
          <a:p>
            <a:pPr marL="914400" marR="0" lvl="0" indent="-330200" algn="l" rtl="0">
              <a:lnSpc>
                <a:spcPct val="100000"/>
              </a:lnSpc>
              <a:spcBef>
                <a:spcPts val="0"/>
              </a:spcBef>
              <a:spcAft>
                <a:spcPts val="0"/>
              </a:spcAft>
              <a:buClr>
                <a:schemeClr val="dk1"/>
              </a:buClr>
              <a:buSzPts val="1600"/>
              <a:buFont typeface="Source Sans Pro"/>
              <a:buChar char="●"/>
            </a:pPr>
            <a:r>
              <a:rPr lang="en-US" sz="1600" dirty="0">
                <a:solidFill>
                  <a:schemeClr val="dk1"/>
                </a:solidFill>
                <a:latin typeface="Calibri" charset="0"/>
                <a:ea typeface="Calibri" charset="0"/>
                <a:cs typeface="Calibri" charset="0"/>
                <a:sym typeface="Source Sans Pro"/>
              </a:rPr>
              <a:t>The Tallest Poppy Syndrome</a:t>
            </a:r>
            <a:endParaRPr sz="1600" b="0" i="0" u="none" strike="noStrike" cap="none" dirty="0">
              <a:solidFill>
                <a:schemeClr val="dk1"/>
              </a:solidFill>
              <a:latin typeface="Calibri" charset="0"/>
              <a:ea typeface="Calibri" charset="0"/>
              <a:cs typeface="Calibri" charset="0"/>
              <a:sym typeface="Source Sans Pr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charset="0"/>
              <a:ea typeface="Calibri" charset="0"/>
              <a:cs typeface="Calibri" charset="0"/>
              <a:sym typeface="Source Sans Pro"/>
            </a:endParaRPr>
          </a:p>
          <a:p>
            <a:pPr marL="0" marR="0" lvl="0" indent="0" algn="l" rtl="0">
              <a:lnSpc>
                <a:spcPct val="100000"/>
              </a:lnSpc>
              <a:spcBef>
                <a:spcPts val="0"/>
              </a:spcBef>
              <a:spcAft>
                <a:spcPts val="0"/>
              </a:spcAft>
              <a:buClr>
                <a:schemeClr val="dk1"/>
              </a:buClr>
              <a:buSzPts val="1100"/>
              <a:buFont typeface="Arial"/>
              <a:buNone/>
            </a:pPr>
            <a:r>
              <a:rPr lang="en-US" sz="1600" b="0" i="0" u="none" strike="noStrike" cap="none" dirty="0">
                <a:solidFill>
                  <a:schemeClr val="dk1"/>
                </a:solidFill>
                <a:latin typeface="Calibri" charset="0"/>
                <a:ea typeface="Calibri" charset="0"/>
                <a:cs typeface="Calibri" charset="0"/>
                <a:sym typeface="Source Sans Pro"/>
              </a:rPr>
              <a:t>8:15	</a:t>
            </a:r>
            <a:r>
              <a:rPr lang="en-US" sz="1600" b="1" dirty="0">
                <a:solidFill>
                  <a:schemeClr val="dk1"/>
                </a:solidFill>
                <a:latin typeface="Calibri" charset="0"/>
                <a:ea typeface="Calibri" charset="0"/>
                <a:cs typeface="Calibri" charset="0"/>
                <a:sym typeface="Source Sans Pro"/>
              </a:rPr>
              <a:t>Cristina Jimenez</a:t>
            </a:r>
            <a:r>
              <a:rPr lang="en-US" sz="1600" b="1" i="0" u="none" strike="noStrike" cap="none" dirty="0">
                <a:solidFill>
                  <a:schemeClr val="dk1"/>
                </a:solidFill>
                <a:latin typeface="Calibri" charset="0"/>
                <a:ea typeface="Calibri" charset="0"/>
                <a:cs typeface="Calibri" charset="0"/>
                <a:sym typeface="Source Sans Pro"/>
              </a:rPr>
              <a:t> </a:t>
            </a:r>
            <a:r>
              <a:rPr lang="en-US" sz="1600" b="0" i="0" u="none" strike="noStrike" cap="none" dirty="0">
                <a:solidFill>
                  <a:schemeClr val="dk1"/>
                </a:solidFill>
                <a:latin typeface="Calibri" charset="0"/>
                <a:ea typeface="Calibri" charset="0"/>
                <a:cs typeface="Calibri" charset="0"/>
                <a:sym typeface="Source Sans Pro"/>
              </a:rPr>
              <a:t>is introduced</a:t>
            </a:r>
            <a:endParaRPr sz="1600" b="0" i="0" u="none" strike="noStrike" cap="none" dirty="0">
              <a:solidFill>
                <a:schemeClr val="dk1"/>
              </a:solidFill>
              <a:latin typeface="Calibri" charset="0"/>
              <a:ea typeface="Calibri" charset="0"/>
              <a:cs typeface="Calibri" charset="0"/>
              <a:sym typeface="Source Sans Pro"/>
            </a:endParaRPr>
          </a:p>
          <a:p>
            <a:pPr marL="914400" marR="0" lvl="0" indent="-330200" algn="l" rtl="0">
              <a:lnSpc>
                <a:spcPct val="100000"/>
              </a:lnSpc>
              <a:spcBef>
                <a:spcPts val="0"/>
              </a:spcBef>
              <a:spcAft>
                <a:spcPts val="0"/>
              </a:spcAft>
              <a:buClr>
                <a:schemeClr val="dk1"/>
              </a:buClr>
              <a:buSzPts val="1600"/>
              <a:buFont typeface="Source Sans Pro"/>
              <a:buChar char="●"/>
            </a:pPr>
            <a:r>
              <a:rPr lang="en-US" sz="1600" dirty="0">
                <a:solidFill>
                  <a:schemeClr val="dk1"/>
                </a:solidFill>
                <a:latin typeface="Calibri" charset="0"/>
                <a:ea typeface="Calibri" charset="0"/>
                <a:cs typeface="Calibri" charset="0"/>
                <a:sym typeface="Source Sans Pro"/>
              </a:rPr>
              <a:t>Understanding the ‘why’. Why do people feel the need to bring others down. Is it an attempt to feel better about themselves? Or, something else?</a:t>
            </a:r>
            <a:endParaRPr sz="1600" b="0" i="0" u="none" strike="noStrike" cap="none" dirty="0">
              <a:solidFill>
                <a:schemeClr val="dk1"/>
              </a:solidFill>
              <a:latin typeface="Calibri" charset="0"/>
              <a:ea typeface="Calibri" charset="0"/>
              <a:cs typeface="Calibri" charset="0"/>
              <a:sym typeface="Source Sans Pro"/>
            </a:endParaRPr>
          </a:p>
          <a:p>
            <a:pPr marL="0" marR="0" lvl="0" indent="457200" algn="l" rtl="0">
              <a:lnSpc>
                <a:spcPct val="100000"/>
              </a:lnSpc>
              <a:spcBef>
                <a:spcPts val="0"/>
              </a:spcBef>
              <a:spcAft>
                <a:spcPts val="0"/>
              </a:spcAft>
              <a:buClr>
                <a:schemeClr val="dk1"/>
              </a:buClr>
              <a:buSzPts val="1100"/>
              <a:buFont typeface="Arial"/>
              <a:buNone/>
            </a:pPr>
            <a:endParaRPr sz="1600" b="0" i="0" u="none" strike="noStrike" cap="none" dirty="0">
              <a:solidFill>
                <a:schemeClr val="dk1"/>
              </a:solidFill>
              <a:latin typeface="Calibri" charset="0"/>
              <a:ea typeface="Calibri" charset="0"/>
              <a:cs typeface="Calibri" charset="0"/>
              <a:sym typeface="Source Sans Pro"/>
            </a:endParaRPr>
          </a:p>
          <a:p>
            <a:pPr marL="0" marR="0" lvl="0" indent="0" algn="l" rtl="0">
              <a:lnSpc>
                <a:spcPct val="100000"/>
              </a:lnSpc>
              <a:spcBef>
                <a:spcPts val="0"/>
              </a:spcBef>
              <a:spcAft>
                <a:spcPts val="0"/>
              </a:spcAft>
              <a:buClr>
                <a:schemeClr val="dk1"/>
              </a:buClr>
              <a:buSzPts val="1100"/>
              <a:buFont typeface="Arial"/>
              <a:buNone/>
            </a:pPr>
            <a:r>
              <a:rPr lang="en-US" sz="1600" b="0" i="0" u="none" strike="noStrike" cap="none" dirty="0">
                <a:solidFill>
                  <a:schemeClr val="dk1"/>
                </a:solidFill>
                <a:latin typeface="Calibri" charset="0"/>
                <a:ea typeface="Calibri" charset="0"/>
                <a:cs typeface="Calibri" charset="0"/>
                <a:sym typeface="Source Sans Pro"/>
              </a:rPr>
              <a:t>8:45	</a:t>
            </a:r>
            <a:r>
              <a:rPr lang="en-US" sz="1600" b="1" dirty="0">
                <a:solidFill>
                  <a:schemeClr val="dk1"/>
                </a:solidFill>
                <a:latin typeface="Calibri" charset="0"/>
                <a:ea typeface="Calibri" charset="0"/>
                <a:cs typeface="Calibri" charset="0"/>
                <a:sym typeface="Source Sans Pro"/>
              </a:rPr>
              <a:t>Tishamarie Strasser</a:t>
            </a:r>
            <a:r>
              <a:rPr lang="en-US" sz="1600" b="0" i="0" u="none" strike="noStrike" cap="none" dirty="0">
                <a:solidFill>
                  <a:schemeClr val="dk1"/>
                </a:solidFill>
                <a:latin typeface="Calibri" charset="0"/>
                <a:ea typeface="Calibri" charset="0"/>
                <a:cs typeface="Calibri" charset="0"/>
                <a:sym typeface="Source Sans Pro"/>
              </a:rPr>
              <a:t> is introduced </a:t>
            </a:r>
            <a:endParaRPr sz="1600" b="0" i="0" u="none" strike="noStrike" cap="none" dirty="0">
              <a:solidFill>
                <a:schemeClr val="dk1"/>
              </a:solidFill>
              <a:latin typeface="Calibri" charset="0"/>
              <a:ea typeface="Calibri" charset="0"/>
              <a:cs typeface="Calibri" charset="0"/>
              <a:sym typeface="Source Sans Pro"/>
            </a:endParaRPr>
          </a:p>
          <a:p>
            <a:pPr marL="914400" marR="0" lvl="0" indent="-330200" algn="l" rtl="0">
              <a:lnSpc>
                <a:spcPct val="100000"/>
              </a:lnSpc>
              <a:spcBef>
                <a:spcPts val="0"/>
              </a:spcBef>
              <a:spcAft>
                <a:spcPts val="0"/>
              </a:spcAft>
              <a:buClr>
                <a:schemeClr val="dk1"/>
              </a:buClr>
              <a:buSzPts val="1600"/>
              <a:buFont typeface="Source Sans Pro"/>
              <a:buChar char="●"/>
            </a:pPr>
            <a:r>
              <a:rPr lang="en-US" sz="1600" dirty="0">
                <a:solidFill>
                  <a:schemeClr val="dk1"/>
                </a:solidFill>
                <a:latin typeface="Calibri" charset="0"/>
                <a:ea typeface="Calibri" charset="0"/>
                <a:cs typeface="Calibri" charset="0"/>
                <a:sym typeface="Source Sans Pro"/>
              </a:rPr>
              <a:t>How we can build others up</a:t>
            </a:r>
            <a:endParaRPr sz="1600" b="0" i="0" u="none" strike="noStrike" cap="none" dirty="0">
              <a:solidFill>
                <a:schemeClr val="dk1"/>
              </a:solidFill>
              <a:latin typeface="Calibri" charset="0"/>
              <a:ea typeface="Calibri" charset="0"/>
              <a:cs typeface="Calibri" charset="0"/>
              <a:sym typeface="Source Sans Pro"/>
            </a:endParaRPr>
          </a:p>
          <a:p>
            <a:pPr marL="0" marR="0" lvl="0" indent="457200" algn="l" rtl="0">
              <a:lnSpc>
                <a:spcPct val="100000"/>
              </a:lnSpc>
              <a:spcBef>
                <a:spcPts val="0"/>
              </a:spcBef>
              <a:spcAft>
                <a:spcPts val="0"/>
              </a:spcAft>
              <a:buClr>
                <a:schemeClr val="dk1"/>
              </a:buClr>
              <a:buSzPts val="1100"/>
              <a:buFont typeface="Arial"/>
              <a:buNone/>
            </a:pPr>
            <a:endParaRPr sz="1600" b="0" i="0" u="none" strike="noStrike" cap="none" dirty="0">
              <a:solidFill>
                <a:schemeClr val="dk1"/>
              </a:solidFill>
              <a:latin typeface="Calibri" charset="0"/>
              <a:ea typeface="Calibri" charset="0"/>
              <a:cs typeface="Calibri" charset="0"/>
              <a:sym typeface="Source Sans Pro"/>
            </a:endParaRPr>
          </a:p>
          <a:p>
            <a:pPr marL="0" marR="0" lvl="0" indent="0" algn="l" rtl="0">
              <a:lnSpc>
                <a:spcPct val="100000"/>
              </a:lnSpc>
              <a:spcBef>
                <a:spcPts val="0"/>
              </a:spcBef>
              <a:spcAft>
                <a:spcPts val="0"/>
              </a:spcAft>
              <a:buClr>
                <a:schemeClr val="dk1"/>
              </a:buClr>
              <a:buSzPts val="1100"/>
              <a:buFont typeface="Arial"/>
              <a:buNone/>
            </a:pPr>
            <a:r>
              <a:rPr lang="en-US" sz="1600" b="0" i="0" u="none" strike="noStrike" cap="none" dirty="0">
                <a:solidFill>
                  <a:schemeClr val="dk1"/>
                </a:solidFill>
                <a:latin typeface="Calibri" charset="0"/>
                <a:ea typeface="Calibri" charset="0"/>
                <a:cs typeface="Calibri" charset="0"/>
                <a:sym typeface="Source Sans Pro"/>
              </a:rPr>
              <a:t>9:15	Wrap up</a:t>
            </a:r>
            <a:endParaRPr sz="1600" b="0" i="0" u="none" strike="noStrike" cap="none" dirty="0">
              <a:solidFill>
                <a:schemeClr val="dk1"/>
              </a:solidFill>
              <a:latin typeface="Calibri" charset="0"/>
              <a:ea typeface="Calibri" charset="0"/>
              <a:cs typeface="Calibri" charset="0"/>
              <a:sym typeface="Source Sans Pro"/>
            </a:endParaRPr>
          </a:p>
          <a:p>
            <a:pPr marL="914400" marR="0" lvl="0" indent="-330200" algn="l" rtl="0">
              <a:lnSpc>
                <a:spcPct val="100000"/>
              </a:lnSpc>
              <a:spcBef>
                <a:spcPts val="0"/>
              </a:spcBef>
              <a:spcAft>
                <a:spcPts val="0"/>
              </a:spcAft>
              <a:buClr>
                <a:schemeClr val="dk1"/>
              </a:buClr>
              <a:buSzPts val="1600"/>
              <a:buFont typeface="Source Sans Pro"/>
              <a:buChar char="●"/>
            </a:pPr>
            <a:r>
              <a:rPr lang="en-US" sz="1600" b="0" i="0" u="none" strike="noStrike" cap="none" dirty="0">
                <a:solidFill>
                  <a:schemeClr val="dk1"/>
                </a:solidFill>
                <a:latin typeface="Calibri" charset="0"/>
                <a:ea typeface="Calibri" charset="0"/>
                <a:cs typeface="Calibri" charset="0"/>
                <a:sym typeface="Source Sans Pro"/>
              </a:rPr>
              <a:t>Thank you to our speakers and to Brotherhood Mutual!</a:t>
            </a:r>
            <a:endParaRPr sz="1600" b="0" i="0" u="none" strike="noStrike" cap="none" dirty="0">
              <a:solidFill>
                <a:schemeClr val="dk1"/>
              </a:solidFill>
              <a:latin typeface="Calibri" charset="0"/>
              <a:ea typeface="Calibri" charset="0"/>
              <a:cs typeface="Calibri" charset="0"/>
              <a:sym typeface="Source Sans Pro"/>
            </a:endParaRPr>
          </a:p>
          <a:p>
            <a:pPr marL="914400" marR="0" lvl="0" indent="-330200" algn="l" rtl="0">
              <a:lnSpc>
                <a:spcPct val="100000"/>
              </a:lnSpc>
              <a:spcBef>
                <a:spcPts val="0"/>
              </a:spcBef>
              <a:spcAft>
                <a:spcPts val="0"/>
              </a:spcAft>
              <a:buClr>
                <a:schemeClr val="dk1"/>
              </a:buClr>
              <a:buSzPts val="1600"/>
              <a:buFont typeface="Source Sans Pro"/>
              <a:buChar char="●"/>
            </a:pPr>
            <a:r>
              <a:rPr lang="en-US" sz="1600" b="0" i="0" u="none" strike="noStrike" cap="none" dirty="0">
                <a:solidFill>
                  <a:schemeClr val="dk1"/>
                </a:solidFill>
                <a:latin typeface="Calibri" charset="0"/>
                <a:ea typeface="Calibri" charset="0"/>
                <a:cs typeface="Calibri" charset="0"/>
                <a:sym typeface="Source Sans Pro"/>
              </a:rPr>
              <a:t>Our next Coffee &amp; Conversations event (</a:t>
            </a:r>
            <a:r>
              <a:rPr lang="en-US" sz="1600" b="1" dirty="0">
                <a:solidFill>
                  <a:schemeClr val="dk1"/>
                </a:solidFill>
                <a:latin typeface="Calibri" charset="0"/>
                <a:ea typeface="Calibri" charset="0"/>
                <a:cs typeface="Calibri" charset="0"/>
                <a:sym typeface="Source Sans Pro"/>
              </a:rPr>
              <a:t>Be a Forrest Gump: Refusing to Let Your Fears Stop You!</a:t>
            </a:r>
            <a:r>
              <a:rPr lang="en-US" sz="1600" b="0" i="0" u="none" strike="noStrike" cap="none" dirty="0">
                <a:solidFill>
                  <a:schemeClr val="dk1"/>
                </a:solidFill>
                <a:latin typeface="Calibri" charset="0"/>
                <a:ea typeface="Calibri" charset="0"/>
                <a:cs typeface="Calibri" charset="0"/>
                <a:sym typeface="Source Sans Pro"/>
              </a:rPr>
              <a:t>) will be held o</a:t>
            </a:r>
            <a:r>
              <a:rPr lang="en-US" sz="1600" dirty="0">
                <a:solidFill>
                  <a:schemeClr val="dk1"/>
                </a:solidFill>
                <a:latin typeface="Calibri" charset="0"/>
                <a:ea typeface="Calibri" charset="0"/>
                <a:cs typeface="Calibri" charset="0"/>
                <a:sym typeface="Source Sans Pro"/>
              </a:rPr>
              <a:t>n </a:t>
            </a:r>
            <a:r>
              <a:rPr lang="en-US" sz="1600" b="1" dirty="0">
                <a:solidFill>
                  <a:schemeClr val="dk1"/>
                </a:solidFill>
                <a:latin typeface="Calibri" charset="0"/>
                <a:ea typeface="Calibri" charset="0"/>
                <a:cs typeface="Calibri" charset="0"/>
                <a:sym typeface="Source Sans Pro"/>
              </a:rPr>
              <a:t>September 27th</a:t>
            </a:r>
            <a:r>
              <a:rPr lang="en-US" sz="1600" dirty="0">
                <a:solidFill>
                  <a:schemeClr val="dk1"/>
                </a:solidFill>
                <a:latin typeface="Calibri" charset="0"/>
                <a:ea typeface="Calibri" charset="0"/>
                <a:cs typeface="Calibri" charset="0"/>
                <a:sym typeface="Source Sans Pro"/>
              </a:rPr>
              <a:t>, at Ash Brokerage</a:t>
            </a:r>
            <a:endParaRPr sz="1600" b="0" i="0" u="none" strike="noStrike" cap="none" dirty="0">
              <a:solidFill>
                <a:schemeClr val="dk1"/>
              </a:solidFill>
              <a:latin typeface="Calibri" charset="0"/>
              <a:ea typeface="Calibri" charset="0"/>
              <a:cs typeface="Calibri" charset="0"/>
              <a:sym typeface="Source Sans Pro"/>
            </a:endParaRPr>
          </a:p>
          <a:p>
            <a:pPr marL="914400" marR="0" lvl="0" indent="-330200" algn="l" rtl="0">
              <a:lnSpc>
                <a:spcPct val="100000"/>
              </a:lnSpc>
              <a:spcBef>
                <a:spcPts val="0"/>
              </a:spcBef>
              <a:spcAft>
                <a:spcPts val="0"/>
              </a:spcAft>
              <a:buClr>
                <a:schemeClr val="dk1"/>
              </a:buClr>
              <a:buSzPts val="1600"/>
              <a:buFont typeface="Source Sans Pro"/>
              <a:buChar char="●"/>
            </a:pPr>
            <a:r>
              <a:rPr lang="en-US" sz="1600" b="0" i="0" u="none" strike="noStrike" cap="none" dirty="0">
                <a:solidFill>
                  <a:schemeClr val="dk1"/>
                </a:solidFill>
                <a:latin typeface="Calibri" charset="0"/>
                <a:ea typeface="Calibri" charset="0"/>
                <a:cs typeface="Calibri" charset="0"/>
                <a:sym typeface="Source Sans Pro"/>
              </a:rPr>
              <a:t>Upcoming </a:t>
            </a:r>
            <a:r>
              <a:rPr lang="en-US" sz="1600" dirty="0">
                <a:solidFill>
                  <a:schemeClr val="dk1"/>
                </a:solidFill>
                <a:latin typeface="Calibri" charset="0"/>
                <a:ea typeface="Calibri" charset="0"/>
                <a:cs typeface="Calibri" charset="0"/>
                <a:sym typeface="Source Sans Pro"/>
              </a:rPr>
              <a:t>Circle event on October 19, 2023</a:t>
            </a:r>
            <a:endParaRPr sz="1600" b="0" i="0" u="none" strike="noStrike" cap="none" dirty="0">
              <a:solidFill>
                <a:schemeClr val="dk1"/>
              </a:solidFill>
              <a:latin typeface="Calibri" charset="0"/>
              <a:ea typeface="Calibri" charset="0"/>
              <a:cs typeface="Calibri" charset="0"/>
              <a:sym typeface="Source Sans Pro"/>
            </a:endParaRPr>
          </a:p>
          <a:p>
            <a:pPr marL="914400" marR="0" lvl="0" indent="-330200" algn="l" rtl="0">
              <a:lnSpc>
                <a:spcPct val="100000"/>
              </a:lnSpc>
              <a:spcBef>
                <a:spcPts val="0"/>
              </a:spcBef>
              <a:spcAft>
                <a:spcPts val="0"/>
              </a:spcAft>
              <a:buClr>
                <a:schemeClr val="dk1"/>
              </a:buClr>
              <a:buSzPts val="1600"/>
              <a:buFont typeface="Source Sans Pro"/>
              <a:buChar char="●"/>
            </a:pPr>
            <a:r>
              <a:rPr lang="en-US" sz="1600" b="0" i="0" u="none" strike="noStrike" cap="none" dirty="0">
                <a:solidFill>
                  <a:schemeClr val="dk1"/>
                </a:solidFill>
                <a:latin typeface="Calibri" charset="0"/>
                <a:ea typeface="Calibri" charset="0"/>
                <a:cs typeface="Calibri" charset="0"/>
                <a:sym typeface="Source Sans Pro"/>
              </a:rPr>
              <a:t>Opportunity to support YWCA Northeast </a:t>
            </a:r>
            <a:r>
              <a:rPr lang="en-US" sz="1600" b="0" i="0" u="none" strike="noStrike" cap="none" dirty="0" smtClean="0">
                <a:solidFill>
                  <a:schemeClr val="dk1"/>
                </a:solidFill>
                <a:latin typeface="Calibri" charset="0"/>
                <a:ea typeface="Calibri" charset="0"/>
                <a:cs typeface="Calibri" charset="0"/>
                <a:sym typeface="Source Sans Pro"/>
              </a:rPr>
              <a:t>Indiana    </a:t>
            </a:r>
            <a:endParaRPr sz="1600" b="0" i="0" u="none" strike="noStrike" cap="none" dirty="0">
              <a:solidFill>
                <a:schemeClr val="dk1"/>
              </a:solidFill>
              <a:latin typeface="Calibri" charset="0"/>
              <a:ea typeface="Calibri" charset="0"/>
              <a:cs typeface="Calibri" charset="0"/>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32" descr="Plant growing in a concrete crack"/>
          <p:cNvPicPr preferRelativeResize="0"/>
          <p:nvPr/>
        </p:nvPicPr>
        <p:blipFill rotWithShape="1">
          <a:blip r:embed="rId3">
            <a:alphaModFix/>
          </a:blip>
          <a:srcRect l="23331" t="-1140" r="-17449" b="1139"/>
          <a:stretch/>
        </p:blipFill>
        <p:spPr>
          <a:xfrm>
            <a:off x="0" y="1"/>
            <a:ext cx="9669647" cy="6857999"/>
          </a:xfrm>
          <a:prstGeom prst="rect">
            <a:avLst/>
          </a:prstGeom>
          <a:noFill/>
          <a:ln>
            <a:noFill/>
          </a:ln>
        </p:spPr>
      </p:pic>
      <p:sp>
        <p:nvSpPr>
          <p:cNvPr id="304" name="Google Shape;304;p32"/>
          <p:cNvSpPr/>
          <p:nvPr/>
        </p:nvSpPr>
        <p:spPr>
          <a:xfrm flipH="1">
            <a:off x="1478400" y="0"/>
            <a:ext cx="7665600" cy="6858000"/>
          </a:xfrm>
          <a:prstGeom prst="rect">
            <a:avLst/>
          </a:prstGeom>
          <a:gradFill>
            <a:gsLst>
              <a:gs pos="0">
                <a:srgbClr val="FFFFFF">
                  <a:alpha val="0"/>
                </a:srgbClr>
              </a:gs>
              <a:gs pos="19000">
                <a:srgbClr val="FFFFFF">
                  <a:alpha val="37647"/>
                </a:srgbClr>
              </a:gs>
              <a:gs pos="35000">
                <a:srgbClr val="FFFFFF">
                  <a:alpha val="76862"/>
                </a:srgbClr>
              </a:gs>
              <a:gs pos="48000">
                <a:srgbClr val="FFFFFF"/>
              </a:gs>
              <a:gs pos="100000">
                <a:srgbClr val="FFFFFF"/>
              </a:gs>
            </a:gsLst>
            <a:lin ang="1080002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5" name="Google Shape;305;p32"/>
          <p:cNvSpPr txBox="1"/>
          <p:nvPr/>
        </p:nvSpPr>
        <p:spPr>
          <a:xfrm>
            <a:off x="5082335" y="478850"/>
            <a:ext cx="3822300" cy="1899900"/>
          </a:xfrm>
          <a:prstGeom prst="rect">
            <a:avLst/>
          </a:prstGeom>
          <a:noFill/>
          <a:ln>
            <a:noFill/>
          </a:ln>
        </p:spPr>
        <p:txBody>
          <a:bodyPr spcFirstLastPara="1" wrap="square" lIns="91425" tIns="45700" rIns="91425" bIns="45700" anchor="ctr" anchorCtr="0">
            <a:normAutofit/>
          </a:bodyPr>
          <a:lstStyle/>
          <a:p>
            <a:pPr marL="0" lvl="0" indent="0" algn="ctr" rtl="0">
              <a:lnSpc>
                <a:spcPct val="115000"/>
              </a:lnSpc>
              <a:spcBef>
                <a:spcPts val="0"/>
              </a:spcBef>
              <a:spcAft>
                <a:spcPts val="0"/>
              </a:spcAft>
              <a:buNone/>
            </a:pPr>
            <a:r>
              <a:rPr lang="en-US" sz="4700">
                <a:solidFill>
                  <a:srgbClr val="000000"/>
                </a:solidFill>
                <a:latin typeface="Calibri"/>
                <a:ea typeface="Calibri"/>
                <a:cs typeface="Calibri"/>
                <a:sym typeface="Calibri"/>
              </a:rPr>
              <a:t>Gossip as a Unifier</a:t>
            </a:r>
            <a:endParaRPr sz="5100">
              <a:solidFill>
                <a:srgbClr val="000000"/>
              </a:solidFill>
              <a:latin typeface="Calibri"/>
              <a:ea typeface="Calibri"/>
              <a:cs typeface="Calibri"/>
              <a:sym typeface="Calibri"/>
            </a:endParaRPr>
          </a:p>
        </p:txBody>
      </p:sp>
      <p:sp>
        <p:nvSpPr>
          <p:cNvPr id="306" name="Google Shape;306;p32"/>
          <p:cNvSpPr txBox="1"/>
          <p:nvPr/>
        </p:nvSpPr>
        <p:spPr>
          <a:xfrm>
            <a:off x="5082335" y="2547926"/>
            <a:ext cx="3822300" cy="3742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a:solidFill>
                  <a:srgbClr val="000000"/>
                </a:solidFill>
                <a:latin typeface="Calibri"/>
                <a:ea typeface="Calibri"/>
                <a:cs typeface="Calibri"/>
                <a:sym typeface="Calibri"/>
              </a:rPr>
              <a:t>Humans are social creatures</a:t>
            </a:r>
            <a:endParaRPr sz="2800">
              <a:solidFill>
                <a:srgbClr val="000000"/>
              </a:solidFill>
              <a:latin typeface="Calibri"/>
              <a:ea typeface="Calibri"/>
              <a:cs typeface="Calibri"/>
              <a:sym typeface="Calibri"/>
            </a:endParaRPr>
          </a:p>
          <a:p>
            <a:pPr marL="0" lvl="0" indent="0" algn="l" rtl="0">
              <a:lnSpc>
                <a:spcPct val="115000"/>
              </a:lnSpc>
              <a:spcBef>
                <a:spcPts val="1000"/>
              </a:spcBef>
              <a:spcAft>
                <a:spcPts val="0"/>
              </a:spcAft>
              <a:buNone/>
            </a:pPr>
            <a:r>
              <a:rPr lang="en-US" sz="2400">
                <a:solidFill>
                  <a:srgbClr val="000000"/>
                </a:solidFill>
                <a:latin typeface="Calibri"/>
                <a:ea typeface="Calibri"/>
                <a:cs typeface="Calibri"/>
                <a:sym typeface="Calibri"/>
              </a:rPr>
              <a:t>We thrive and heal in interpersonal relationships… and we also wound</a:t>
            </a:r>
            <a:endParaRPr sz="2800">
              <a:solidFill>
                <a:srgbClr val="000000"/>
              </a:solidFill>
              <a:latin typeface="Calibri"/>
              <a:ea typeface="Calibri"/>
              <a:cs typeface="Calibri"/>
              <a:sym typeface="Calibri"/>
            </a:endParaRPr>
          </a:p>
          <a:p>
            <a:pPr marL="0" lvl="0" indent="0" algn="l" rtl="0">
              <a:lnSpc>
                <a:spcPct val="115000"/>
              </a:lnSpc>
              <a:spcBef>
                <a:spcPts val="1000"/>
              </a:spcBef>
              <a:spcAft>
                <a:spcPts val="0"/>
              </a:spcAft>
              <a:buNone/>
            </a:pPr>
            <a:r>
              <a:rPr lang="en-US" sz="2400">
                <a:solidFill>
                  <a:srgbClr val="000000"/>
                </a:solidFill>
                <a:latin typeface="Calibri"/>
                <a:ea typeface="Calibri"/>
                <a:cs typeface="Calibri"/>
                <a:sym typeface="Calibri"/>
              </a:rPr>
              <a:t>Self-awareness, </a:t>
            </a:r>
            <a:r>
              <a:rPr lang="en-US" sz="2400">
                <a:latin typeface="Calibri"/>
                <a:ea typeface="Calibri"/>
                <a:cs typeface="Calibri"/>
                <a:sym typeface="Calibri"/>
              </a:rPr>
              <a:t>g</a:t>
            </a:r>
            <a:r>
              <a:rPr lang="en-US" sz="2400">
                <a:solidFill>
                  <a:srgbClr val="000000"/>
                </a:solidFill>
                <a:latin typeface="Calibri"/>
                <a:ea typeface="Calibri"/>
                <a:cs typeface="Calibri"/>
                <a:sym typeface="Calibri"/>
              </a:rPr>
              <a:t>rowth, and </a:t>
            </a:r>
            <a:r>
              <a:rPr lang="en-US" sz="2400">
                <a:latin typeface="Calibri"/>
                <a:ea typeface="Calibri"/>
                <a:cs typeface="Calibri"/>
                <a:sym typeface="Calibri"/>
              </a:rPr>
              <a:t>g</a:t>
            </a:r>
            <a:r>
              <a:rPr lang="en-US" sz="2400">
                <a:solidFill>
                  <a:srgbClr val="000000"/>
                </a:solidFill>
                <a:latin typeface="Calibri"/>
                <a:ea typeface="Calibri"/>
                <a:cs typeface="Calibri"/>
                <a:sym typeface="Calibri"/>
              </a:rPr>
              <a:t>ossip as a tool for </a:t>
            </a:r>
            <a:r>
              <a:rPr lang="en-US" sz="2400" b="1" i="1">
                <a:solidFill>
                  <a:srgbClr val="000000"/>
                </a:solidFill>
                <a:latin typeface="Calibri"/>
                <a:ea typeface="Calibri"/>
                <a:cs typeface="Calibri"/>
                <a:sym typeface="Calibri"/>
              </a:rPr>
              <a:t>positive</a:t>
            </a:r>
            <a:r>
              <a:rPr lang="en-US" sz="2400">
                <a:solidFill>
                  <a:srgbClr val="000000"/>
                </a:solidFill>
                <a:latin typeface="Calibri"/>
                <a:ea typeface="Calibri"/>
                <a:cs typeface="Calibri"/>
                <a:sym typeface="Calibri"/>
              </a:rPr>
              <a:t> connection </a:t>
            </a:r>
            <a:endParaRPr sz="2800">
              <a:solidFill>
                <a:srgbClr val="000000"/>
              </a:solidFill>
              <a:latin typeface="Calibri"/>
              <a:ea typeface="Calibri"/>
              <a:cs typeface="Calibri"/>
              <a:sym typeface="Calibri"/>
            </a:endParaRPr>
          </a:p>
        </p:txBody>
      </p:sp>
      <p:pic>
        <p:nvPicPr>
          <p:cNvPr id="307" name="Google Shape;307;p32"/>
          <p:cNvPicPr preferRelativeResize="0"/>
          <p:nvPr/>
        </p:nvPicPr>
        <p:blipFill rotWithShape="1">
          <a:blip r:embed="rId4">
            <a:alphaModFix/>
          </a:blip>
          <a:srcRect/>
          <a:stretch/>
        </p:blipFill>
        <p:spPr>
          <a:xfrm>
            <a:off x="8242869" y="5956520"/>
            <a:ext cx="475998" cy="4965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3"/>
          <p:cNvSpPr/>
          <p:nvPr/>
        </p:nvSpPr>
        <p:spPr>
          <a:xfrm flipH="1">
            <a:off x="6342200" y="3876420"/>
            <a:ext cx="2413200" cy="2682300"/>
          </a:xfrm>
          <a:prstGeom prst="rtTriangle">
            <a:avLst/>
          </a:prstGeom>
          <a:solidFill>
            <a:srgbClr val="1D6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3" name="Google Shape;313;p33"/>
          <p:cNvSpPr/>
          <p:nvPr/>
        </p:nvSpPr>
        <p:spPr>
          <a:xfrm>
            <a:off x="574800" y="508350"/>
            <a:ext cx="7994400" cy="5841300"/>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4" name="Google Shape;314;p33"/>
          <p:cNvSpPr/>
          <p:nvPr/>
        </p:nvSpPr>
        <p:spPr>
          <a:xfrm>
            <a:off x="1198548" y="3767026"/>
            <a:ext cx="688200" cy="688200"/>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3"/>
          <p:cNvSpPr/>
          <p:nvPr/>
        </p:nvSpPr>
        <p:spPr>
          <a:xfrm>
            <a:off x="1345205" y="3913684"/>
            <a:ext cx="394800" cy="3948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p:nvPr/>
        </p:nvSpPr>
        <p:spPr>
          <a:xfrm>
            <a:off x="4572000" y="2639296"/>
            <a:ext cx="1128300" cy="45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txBox="1"/>
          <p:nvPr/>
        </p:nvSpPr>
        <p:spPr>
          <a:xfrm>
            <a:off x="978562" y="4593333"/>
            <a:ext cx="1128300" cy="451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CRISTINA JIMENEZ</a:t>
            </a:r>
            <a:endParaRPr/>
          </a:p>
        </p:txBody>
      </p:sp>
      <p:sp>
        <p:nvSpPr>
          <p:cNvPr id="318" name="Google Shape;318;p33"/>
          <p:cNvSpPr/>
          <p:nvPr/>
        </p:nvSpPr>
        <p:spPr>
          <a:xfrm>
            <a:off x="3363180" y="3767026"/>
            <a:ext cx="688200" cy="688200"/>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3"/>
          <p:cNvSpPr/>
          <p:nvPr/>
        </p:nvSpPr>
        <p:spPr>
          <a:xfrm>
            <a:off x="3509837" y="3913684"/>
            <a:ext cx="394800" cy="3948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3"/>
          <p:cNvSpPr/>
          <p:nvPr/>
        </p:nvSpPr>
        <p:spPr>
          <a:xfrm>
            <a:off x="5902858" y="2564126"/>
            <a:ext cx="1128300" cy="45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3"/>
          <p:cNvSpPr txBox="1"/>
          <p:nvPr/>
        </p:nvSpPr>
        <p:spPr>
          <a:xfrm>
            <a:off x="2549287" y="4594363"/>
            <a:ext cx="2413200" cy="451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100"/>
              <a:buFont typeface="Calibri"/>
              <a:buNone/>
            </a:pPr>
            <a:r>
              <a:rPr lang="en-US" sz="1100" b="0" i="0" u="sng" strike="noStrike" cap="none">
                <a:solidFill>
                  <a:srgbClr val="000000"/>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CRISTINA@COURAGEOUSHEALING.ORG</a:t>
            </a:r>
            <a:r>
              <a:rPr lang="en-US" sz="1100" b="0" i="0" u="none" strike="noStrike" cap="none">
                <a:solidFill>
                  <a:srgbClr val="000000"/>
                </a:solidFill>
                <a:latin typeface="Calibri"/>
                <a:ea typeface="Calibri"/>
                <a:cs typeface="Calibri"/>
                <a:sym typeface="Calibri"/>
              </a:rPr>
              <a:t> </a:t>
            </a:r>
            <a:endParaRPr/>
          </a:p>
        </p:txBody>
      </p:sp>
      <p:sp>
        <p:nvSpPr>
          <p:cNvPr id="322" name="Google Shape;322;p33"/>
          <p:cNvSpPr/>
          <p:nvPr/>
        </p:nvSpPr>
        <p:spPr>
          <a:xfrm>
            <a:off x="4497448" y="5154639"/>
            <a:ext cx="688200" cy="688200"/>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p:nvPr/>
        </p:nvSpPr>
        <p:spPr>
          <a:xfrm>
            <a:off x="4644105" y="5301297"/>
            <a:ext cx="394800" cy="3948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p:nvPr/>
        </p:nvSpPr>
        <p:spPr>
          <a:xfrm>
            <a:off x="7325902" y="2511117"/>
            <a:ext cx="975600" cy="45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3"/>
          <p:cNvSpPr txBox="1"/>
          <p:nvPr/>
        </p:nvSpPr>
        <p:spPr>
          <a:xfrm>
            <a:off x="3517850" y="5942550"/>
            <a:ext cx="2691000" cy="451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100"/>
              <a:buFont typeface="Calibri"/>
              <a:buNone/>
            </a:pPr>
            <a:r>
              <a:rPr lang="en-US" sz="1100" b="0" i="0" u="sng" strike="noStrike" cap="none">
                <a:solidFill>
                  <a:srgbClr val="000000"/>
                </a:solidFill>
                <a:latin typeface="Calibri"/>
                <a:ea typeface="Calibri"/>
                <a:cs typeface="Calibri"/>
                <a:sym typeface="Calibri"/>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HTTPS://WWW.COURAGEOUSHEALING.ORG</a:t>
            </a:r>
            <a:endParaRPr sz="1100" b="0" i="0" u="none" strike="noStrike" cap="none">
              <a:solidFill>
                <a:srgbClr val="000000"/>
              </a:solidFill>
              <a:latin typeface="Calibri"/>
              <a:ea typeface="Calibri"/>
              <a:cs typeface="Calibri"/>
              <a:sym typeface="Calibri"/>
            </a:endParaRPr>
          </a:p>
          <a:p>
            <a:pPr marL="0" marR="0" lvl="0" indent="0" algn="ctr" rtl="0">
              <a:lnSpc>
                <a:spcPct val="90000"/>
              </a:lnSpc>
              <a:spcBef>
                <a:spcPts val="385"/>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p:txBody>
      </p:sp>
      <p:sp>
        <p:nvSpPr>
          <p:cNvPr id="326" name="Google Shape;326;p33"/>
          <p:cNvSpPr/>
          <p:nvPr/>
        </p:nvSpPr>
        <p:spPr>
          <a:xfrm>
            <a:off x="5729690" y="3767024"/>
            <a:ext cx="688200" cy="688200"/>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3"/>
          <p:cNvSpPr/>
          <p:nvPr/>
        </p:nvSpPr>
        <p:spPr>
          <a:xfrm>
            <a:off x="5876395" y="3913246"/>
            <a:ext cx="394800" cy="394800"/>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3"/>
          <p:cNvSpPr/>
          <p:nvPr/>
        </p:nvSpPr>
        <p:spPr>
          <a:xfrm>
            <a:off x="10643771" y="3428991"/>
            <a:ext cx="1128300" cy="45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txBox="1"/>
          <p:nvPr/>
        </p:nvSpPr>
        <p:spPr>
          <a:xfrm>
            <a:off x="5109640" y="4563075"/>
            <a:ext cx="1830300" cy="451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2013 SOUTH ANTHONY BOULEVARD</a:t>
            </a:r>
            <a:br>
              <a:rPr lang="en-US" sz="1100" b="0" i="0" u="none" strike="noStrike" cap="none">
                <a:solidFill>
                  <a:srgbClr val="000000"/>
                </a:solidFill>
                <a:latin typeface="Calibri"/>
                <a:ea typeface="Calibri"/>
                <a:cs typeface="Calibri"/>
                <a:sym typeface="Calibri"/>
              </a:rPr>
            </a:br>
            <a:r>
              <a:rPr lang="en-US" sz="1100" b="0" i="0" u="none" strike="noStrike" cap="none">
                <a:solidFill>
                  <a:srgbClr val="000000"/>
                </a:solidFill>
                <a:latin typeface="Calibri"/>
                <a:ea typeface="Calibri"/>
                <a:cs typeface="Calibri"/>
                <a:sym typeface="Calibri"/>
              </a:rPr>
              <a:t>FORT WAYNE, IN 46803</a:t>
            </a:r>
            <a:endParaRPr sz="1100" b="0" i="0" u="none" strike="noStrike" cap="none">
              <a:solidFill>
                <a:srgbClr val="000000"/>
              </a:solidFill>
              <a:latin typeface="Calibri"/>
              <a:ea typeface="Calibri"/>
              <a:cs typeface="Calibri"/>
              <a:sym typeface="Calibri"/>
            </a:endParaRPr>
          </a:p>
        </p:txBody>
      </p:sp>
      <p:sp>
        <p:nvSpPr>
          <p:cNvPr id="330" name="Google Shape;330;p33"/>
          <p:cNvSpPr/>
          <p:nvPr/>
        </p:nvSpPr>
        <p:spPr>
          <a:xfrm>
            <a:off x="2015845" y="5116236"/>
            <a:ext cx="688200" cy="688200"/>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a:off x="2148932" y="5224889"/>
            <a:ext cx="394800" cy="394800"/>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txBox="1"/>
          <p:nvPr/>
        </p:nvSpPr>
        <p:spPr>
          <a:xfrm>
            <a:off x="1769484" y="5942547"/>
            <a:ext cx="1128300" cy="451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260-255-3514</a:t>
            </a:r>
            <a:endParaRPr/>
          </a:p>
        </p:txBody>
      </p:sp>
      <p:pic>
        <p:nvPicPr>
          <p:cNvPr id="333" name="Google Shape;333;p33"/>
          <p:cNvPicPr preferRelativeResize="0"/>
          <p:nvPr/>
        </p:nvPicPr>
        <p:blipFill rotWithShape="1">
          <a:blip r:embed="rId10">
            <a:alphaModFix/>
          </a:blip>
          <a:srcRect b="8248"/>
          <a:stretch/>
        </p:blipFill>
        <p:spPr>
          <a:xfrm>
            <a:off x="574800" y="508350"/>
            <a:ext cx="4918726" cy="2920650"/>
          </a:xfrm>
          <a:prstGeom prst="rect">
            <a:avLst/>
          </a:prstGeom>
          <a:noFill/>
          <a:ln>
            <a:noFill/>
          </a:ln>
        </p:spPr>
      </p:pic>
      <p:sp>
        <p:nvSpPr>
          <p:cNvPr id="334" name="Google Shape;334;p33"/>
          <p:cNvSpPr txBox="1"/>
          <p:nvPr/>
        </p:nvSpPr>
        <p:spPr>
          <a:xfrm>
            <a:off x="4546079" y="2143838"/>
            <a:ext cx="5097900" cy="1337700"/>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ctr" rtl="0">
              <a:lnSpc>
                <a:spcPct val="90000"/>
              </a:lnSpc>
              <a:spcBef>
                <a:spcPts val="0"/>
              </a:spcBef>
              <a:spcAft>
                <a:spcPts val="0"/>
              </a:spcAft>
              <a:buNone/>
            </a:pPr>
            <a:r>
              <a:rPr lang="en-US" sz="5500" b="0" i="0" u="none" strike="noStrike" cap="none">
                <a:solidFill>
                  <a:srgbClr val="000000"/>
                </a:solidFill>
                <a:latin typeface="Calibri"/>
                <a:ea typeface="Calibri"/>
                <a:cs typeface="Calibri"/>
                <a:sym typeface="Calibri"/>
              </a:rPr>
              <a:t>Thank</a:t>
            </a:r>
            <a:endParaRPr sz="5500">
              <a:latin typeface="Calibri"/>
              <a:ea typeface="Calibri"/>
              <a:cs typeface="Calibri"/>
              <a:sym typeface="Calibri"/>
            </a:endParaRPr>
          </a:p>
          <a:p>
            <a:pPr marL="0" marR="0" lvl="0" indent="0" algn="ctr" rtl="0">
              <a:lnSpc>
                <a:spcPct val="90000"/>
              </a:lnSpc>
              <a:spcBef>
                <a:spcPts val="0"/>
              </a:spcBef>
              <a:spcAft>
                <a:spcPts val="0"/>
              </a:spcAft>
              <a:buNone/>
            </a:pPr>
            <a:r>
              <a:rPr lang="en-US" sz="5500" b="0" i="0" u="none" strike="noStrike" cap="none">
                <a:solidFill>
                  <a:srgbClr val="000000"/>
                </a:solidFill>
                <a:latin typeface="Calibri"/>
                <a:ea typeface="Calibri"/>
                <a:cs typeface="Calibri"/>
                <a:sym typeface="Calibri"/>
              </a:rPr>
              <a:t>you!</a:t>
            </a:r>
            <a:endParaRPr sz="900"/>
          </a:p>
        </p:txBody>
      </p:sp>
      <p:pic>
        <p:nvPicPr>
          <p:cNvPr id="335" name="Google Shape;335;p33"/>
          <p:cNvPicPr preferRelativeResize="0"/>
          <p:nvPr/>
        </p:nvPicPr>
        <p:blipFill rotWithShape="1">
          <a:blip r:embed="rId11">
            <a:alphaModFix/>
          </a:blip>
          <a:srcRect/>
          <a:stretch/>
        </p:blipFill>
        <p:spPr>
          <a:xfrm>
            <a:off x="6275905" y="717526"/>
            <a:ext cx="1638242" cy="114082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34"/>
          <p:cNvPicPr preferRelativeResize="0"/>
          <p:nvPr/>
        </p:nvPicPr>
        <p:blipFill rotWithShape="1">
          <a:blip r:embed="rId3">
            <a:alphaModFix/>
          </a:blip>
          <a:srcRect/>
          <a:stretch/>
        </p:blipFill>
        <p:spPr>
          <a:xfrm>
            <a:off x="0" y="0"/>
            <a:ext cx="9200975" cy="6858000"/>
          </a:xfrm>
          <a:prstGeom prst="rect">
            <a:avLst/>
          </a:prstGeom>
          <a:noFill/>
          <a:ln>
            <a:noFill/>
          </a:ln>
        </p:spPr>
      </p:pic>
      <p:sp>
        <p:nvSpPr>
          <p:cNvPr id="341" name="Google Shape;341;p34"/>
          <p:cNvSpPr txBox="1"/>
          <p:nvPr/>
        </p:nvSpPr>
        <p:spPr>
          <a:xfrm>
            <a:off x="321825" y="247875"/>
            <a:ext cx="8676300" cy="14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Arial"/>
              <a:buNone/>
            </a:pPr>
            <a:r>
              <a:rPr lang="en-US" sz="3500" b="0" i="0" u="none" strike="noStrike" cap="none" dirty="0">
                <a:solidFill>
                  <a:srgbClr val="222222"/>
                </a:solidFill>
                <a:highlight>
                  <a:srgbClr val="FFFFFF"/>
                </a:highlight>
                <a:latin typeface="Calibri" charset="0"/>
                <a:ea typeface="Calibri" charset="0"/>
                <a:cs typeface="Calibri" charset="0"/>
                <a:sym typeface="Source Sans Pro"/>
              </a:rPr>
              <a:t>Speaker: </a:t>
            </a:r>
            <a:r>
              <a:rPr lang="en-US" sz="3500" b="1" dirty="0">
                <a:solidFill>
                  <a:srgbClr val="FA4616"/>
                </a:solidFill>
                <a:latin typeface="Calibri" charset="0"/>
                <a:ea typeface="Calibri" charset="0"/>
                <a:cs typeface="Calibri" charset="0"/>
                <a:sym typeface="Source Sans Pro"/>
              </a:rPr>
              <a:t>Tishamarie </a:t>
            </a:r>
            <a:r>
              <a:rPr lang="en-US" sz="3500" b="1" dirty="0" smtClean="0">
                <a:solidFill>
                  <a:srgbClr val="FA4616"/>
                </a:solidFill>
                <a:latin typeface="Calibri" charset="0"/>
                <a:ea typeface="Calibri" charset="0"/>
                <a:cs typeface="Calibri" charset="0"/>
                <a:sym typeface="Source Sans Pro"/>
              </a:rPr>
              <a:t>Strasser</a:t>
            </a:r>
            <a:endParaRPr sz="3500" b="1" i="0" u="none" strike="noStrike" cap="none" dirty="0">
              <a:solidFill>
                <a:srgbClr val="FA4616"/>
              </a:solidFill>
              <a:highlight>
                <a:srgbClr val="FFFFFF"/>
              </a:highlight>
              <a:latin typeface="Calibri" charset="0"/>
              <a:ea typeface="Calibri" charset="0"/>
              <a:cs typeface="Calibri" charset="0"/>
              <a:sym typeface="Source Sans Pro"/>
            </a:endParaRPr>
          </a:p>
          <a:p>
            <a:pPr marL="0" marR="0" lvl="0" indent="0" algn="l" rtl="0">
              <a:lnSpc>
                <a:spcPct val="20000"/>
              </a:lnSpc>
              <a:spcBef>
                <a:spcPts val="0"/>
              </a:spcBef>
              <a:spcAft>
                <a:spcPts val="0"/>
              </a:spcAft>
              <a:buClr>
                <a:schemeClr val="dk1"/>
              </a:buClr>
              <a:buSzPts val="4400"/>
              <a:buFont typeface="Arial"/>
              <a:buNone/>
            </a:pPr>
            <a:endParaRPr sz="3600" b="1" i="0" u="none" strike="noStrike" cap="none" dirty="0">
              <a:solidFill>
                <a:srgbClr val="222222"/>
              </a:solidFill>
              <a:highlight>
                <a:srgbClr val="FFFFFF"/>
              </a:highlight>
              <a:latin typeface="Calibri" charset="0"/>
              <a:ea typeface="Calibri" charset="0"/>
              <a:cs typeface="Calibri" charset="0"/>
              <a:sym typeface="Source Sans Pro"/>
            </a:endParaRPr>
          </a:p>
          <a:p>
            <a:pPr marL="0" marR="0" lvl="0" indent="0" algn="l" rtl="0">
              <a:lnSpc>
                <a:spcPct val="100000"/>
              </a:lnSpc>
              <a:spcBef>
                <a:spcPts val="0"/>
              </a:spcBef>
              <a:spcAft>
                <a:spcPts val="0"/>
              </a:spcAft>
              <a:buClr>
                <a:schemeClr val="dk1"/>
              </a:buClr>
              <a:buSzPts val="4400"/>
              <a:buFont typeface="Arial"/>
              <a:buNone/>
            </a:pPr>
            <a:r>
              <a:rPr lang="en-US" sz="1900" dirty="0">
                <a:solidFill>
                  <a:schemeClr val="dk1"/>
                </a:solidFill>
                <a:latin typeface="Calibri" charset="0"/>
                <a:ea typeface="Calibri" charset="0"/>
                <a:cs typeface="Calibri" charset="0"/>
                <a:sym typeface="Source Sans Pro"/>
              </a:rPr>
              <a:t>Founder: Bring It, Push It, Own It</a:t>
            </a:r>
            <a:endParaRPr sz="1900" b="1" i="0" u="none" strike="noStrike" cap="none" dirty="0">
              <a:solidFill>
                <a:srgbClr val="222222"/>
              </a:solidFill>
              <a:highlight>
                <a:srgbClr val="FFFFFF"/>
              </a:highlight>
              <a:latin typeface="Calibri" charset="0"/>
              <a:ea typeface="Calibri" charset="0"/>
              <a:cs typeface="Calibri" charset="0"/>
              <a:sym typeface="Source Sans Pro"/>
            </a:endParaRPr>
          </a:p>
        </p:txBody>
      </p:sp>
      <p:sp>
        <p:nvSpPr>
          <p:cNvPr id="342" name="Google Shape;342;p34"/>
          <p:cNvSpPr txBox="1"/>
          <p:nvPr/>
        </p:nvSpPr>
        <p:spPr>
          <a:xfrm>
            <a:off x="321825" y="1357350"/>
            <a:ext cx="4438200" cy="4143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500" dirty="0">
                <a:solidFill>
                  <a:schemeClr val="dk1"/>
                </a:solidFill>
                <a:highlight>
                  <a:srgbClr val="FFFFFF"/>
                </a:highlight>
                <a:latin typeface="Calibri" charset="0"/>
                <a:ea typeface="Calibri" charset="0"/>
                <a:cs typeface="Calibri" charset="0"/>
                <a:sym typeface="Source Sans Pro"/>
              </a:rPr>
              <a:t>Tishamarie (statistic turned CEO of "Bring It, Push It, Own It") tells her story of how she stopped being the victim and became her own hero. She has 10 years of experience that includes starting a non profit that helps girls, women, the disability community, and athletes discover their true passion, power, and purpose. She now helps others step out of their own story and discover how to be their own heroes. Using her mentoring, Neuroencoding certification, and lived experience, Tishamarie is here to get you off of your roundabout and ready to rise up and be your own hero!</a:t>
            </a:r>
            <a:endParaRPr sz="1500" dirty="0">
              <a:solidFill>
                <a:schemeClr val="dk1"/>
              </a:solidFill>
              <a:highlight>
                <a:srgbClr val="FFFFFF"/>
              </a:highlight>
              <a:latin typeface="Calibri" charset="0"/>
              <a:ea typeface="Calibri" charset="0"/>
              <a:cs typeface="Calibri" charset="0"/>
              <a:sym typeface="Source Sans Pro"/>
            </a:endParaRPr>
          </a:p>
          <a:p>
            <a:pPr marL="0" lvl="0" indent="0" algn="l" rtl="0">
              <a:lnSpc>
                <a:spcPct val="115000"/>
              </a:lnSpc>
              <a:spcBef>
                <a:spcPts val="1900"/>
              </a:spcBef>
              <a:spcAft>
                <a:spcPts val="0"/>
              </a:spcAft>
              <a:buClr>
                <a:schemeClr val="dk1"/>
              </a:buClr>
              <a:buSzPts val="1100"/>
              <a:buFont typeface="Arial"/>
              <a:buNone/>
            </a:pPr>
            <a:r>
              <a:rPr lang="en-US" sz="1500" dirty="0">
                <a:solidFill>
                  <a:schemeClr val="dk1"/>
                </a:solidFill>
                <a:highlight>
                  <a:srgbClr val="FFFFFF"/>
                </a:highlight>
                <a:latin typeface="Calibri" charset="0"/>
                <a:ea typeface="Calibri" charset="0"/>
                <a:cs typeface="Calibri" charset="0"/>
                <a:sym typeface="Source Sans Pro"/>
              </a:rPr>
              <a:t>Turning a life of trauma, chronic illness and pain into a purpose driven life filled with passion and joy.</a:t>
            </a:r>
            <a:endParaRPr sz="1500" dirty="0">
              <a:solidFill>
                <a:schemeClr val="dk1"/>
              </a:solidFill>
              <a:highlight>
                <a:srgbClr val="FFFFFF"/>
              </a:highlight>
              <a:latin typeface="Calibri" charset="0"/>
              <a:ea typeface="Calibri" charset="0"/>
              <a:cs typeface="Calibri" charset="0"/>
              <a:sym typeface="Source Sans Pro"/>
            </a:endParaRPr>
          </a:p>
          <a:p>
            <a:pPr marL="0" marR="0" lvl="0" indent="0" algn="l" rtl="0">
              <a:lnSpc>
                <a:spcPct val="115000"/>
              </a:lnSpc>
              <a:spcBef>
                <a:spcPts val="1200"/>
              </a:spcBef>
              <a:spcAft>
                <a:spcPts val="1200"/>
              </a:spcAft>
              <a:buClr>
                <a:schemeClr val="dk1"/>
              </a:buClr>
              <a:buSzPts val="1100"/>
              <a:buFont typeface="Arial"/>
              <a:buNone/>
            </a:pPr>
            <a:endParaRPr sz="1300" dirty="0">
              <a:solidFill>
                <a:schemeClr val="dk1"/>
              </a:solidFill>
              <a:latin typeface="Source Sans Pro"/>
              <a:ea typeface="Source Sans Pro"/>
              <a:cs typeface="Source Sans Pro"/>
              <a:sym typeface="Source Sans Pro"/>
            </a:endParaRPr>
          </a:p>
        </p:txBody>
      </p:sp>
      <p:pic>
        <p:nvPicPr>
          <p:cNvPr id="343" name="Google Shape;343;p34"/>
          <p:cNvPicPr preferRelativeResize="0"/>
          <p:nvPr/>
        </p:nvPicPr>
        <p:blipFill>
          <a:blip r:embed="rId4">
            <a:alphaModFix/>
          </a:blip>
          <a:stretch>
            <a:fillRect/>
          </a:stretch>
        </p:blipFill>
        <p:spPr>
          <a:xfrm>
            <a:off x="4976150" y="982875"/>
            <a:ext cx="4015800" cy="4517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35"/>
          <p:cNvPicPr preferRelativeResize="0"/>
          <p:nvPr/>
        </p:nvPicPr>
        <p:blipFill rotWithShape="1">
          <a:blip r:embed="rId3">
            <a:alphaModFix/>
          </a:blip>
          <a:srcRect/>
          <a:stretch/>
        </p:blipFill>
        <p:spPr>
          <a:xfrm>
            <a:off x="-28500" y="0"/>
            <a:ext cx="9200975" cy="6858000"/>
          </a:xfrm>
          <a:prstGeom prst="rect">
            <a:avLst/>
          </a:prstGeom>
          <a:noFill/>
          <a:ln>
            <a:noFill/>
          </a:ln>
        </p:spPr>
      </p:pic>
      <p:sp>
        <p:nvSpPr>
          <p:cNvPr id="349" name="Google Shape;349;p35"/>
          <p:cNvSpPr txBox="1"/>
          <p:nvPr/>
        </p:nvSpPr>
        <p:spPr>
          <a:xfrm>
            <a:off x="-25" y="328025"/>
            <a:ext cx="9144000" cy="211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500" b="1" i="0" u="none" strike="noStrike" cap="none" dirty="0">
                <a:solidFill>
                  <a:srgbClr val="FA4616"/>
                </a:solidFill>
                <a:latin typeface="Calibri" charset="0"/>
                <a:ea typeface="Calibri" charset="0"/>
                <a:cs typeface="Calibri" charset="0"/>
                <a:sym typeface="Source Sans Pro"/>
              </a:rPr>
              <a:t>Thank you to our speakers!</a:t>
            </a:r>
            <a:endParaRPr sz="4500" b="1" i="0" u="none" strike="noStrike" cap="none" dirty="0">
              <a:solidFill>
                <a:srgbClr val="FA4616"/>
              </a:solidFill>
              <a:latin typeface="Calibri" charset="0"/>
              <a:ea typeface="Calibri" charset="0"/>
              <a:cs typeface="Calibri" charset="0"/>
              <a:sym typeface="Source Sans Pro"/>
            </a:endParaRPr>
          </a:p>
        </p:txBody>
      </p:sp>
      <p:sp>
        <p:nvSpPr>
          <p:cNvPr id="350" name="Google Shape;350;p35"/>
          <p:cNvSpPr txBox="1"/>
          <p:nvPr/>
        </p:nvSpPr>
        <p:spPr>
          <a:xfrm>
            <a:off x="745725" y="4625950"/>
            <a:ext cx="57459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rgbClr val="000000"/>
                </a:solidFill>
                <a:latin typeface="Calibri" charset="0"/>
                <a:ea typeface="Calibri" charset="0"/>
                <a:cs typeface="Calibri" charset="0"/>
                <a:sym typeface="Source Sans Pro"/>
              </a:rPr>
              <a:t>Thank you to our event sponsor:</a:t>
            </a:r>
            <a:endParaRPr sz="3000" b="1" i="0" u="none" strike="noStrike" cap="none" dirty="0">
              <a:solidFill>
                <a:srgbClr val="000000"/>
              </a:solidFill>
              <a:latin typeface="Calibri" charset="0"/>
              <a:ea typeface="Calibri" charset="0"/>
              <a:cs typeface="Calibri" charset="0"/>
              <a:sym typeface="Source Sans Pro"/>
            </a:endParaRPr>
          </a:p>
        </p:txBody>
      </p:sp>
      <p:pic>
        <p:nvPicPr>
          <p:cNvPr id="351" name="Google Shape;351;p35"/>
          <p:cNvPicPr preferRelativeResize="0"/>
          <p:nvPr/>
        </p:nvPicPr>
        <p:blipFill rotWithShape="1">
          <a:blip r:embed="rId4">
            <a:alphaModFix/>
          </a:blip>
          <a:srcRect/>
          <a:stretch/>
        </p:blipFill>
        <p:spPr>
          <a:xfrm>
            <a:off x="6582551" y="3857025"/>
            <a:ext cx="1986498" cy="1986498"/>
          </a:xfrm>
          <a:prstGeom prst="rect">
            <a:avLst/>
          </a:prstGeom>
          <a:noFill/>
          <a:ln>
            <a:noFill/>
          </a:ln>
        </p:spPr>
      </p:pic>
      <p:pic>
        <p:nvPicPr>
          <p:cNvPr id="352" name="Google Shape;352;p35"/>
          <p:cNvPicPr preferRelativeResize="0"/>
          <p:nvPr/>
        </p:nvPicPr>
        <p:blipFill rotWithShape="1">
          <a:blip r:embed="rId5">
            <a:alphaModFix/>
          </a:blip>
          <a:srcRect t="10386"/>
          <a:stretch/>
        </p:blipFill>
        <p:spPr>
          <a:xfrm>
            <a:off x="1912950" y="1313400"/>
            <a:ext cx="2200377" cy="2958449"/>
          </a:xfrm>
          <a:prstGeom prst="rect">
            <a:avLst/>
          </a:prstGeom>
          <a:noFill/>
          <a:ln>
            <a:noFill/>
          </a:ln>
        </p:spPr>
      </p:pic>
      <p:pic>
        <p:nvPicPr>
          <p:cNvPr id="353" name="Google Shape;353;p35"/>
          <p:cNvPicPr preferRelativeResize="0"/>
          <p:nvPr/>
        </p:nvPicPr>
        <p:blipFill rotWithShape="1">
          <a:blip r:embed="rId6">
            <a:alphaModFix/>
          </a:blip>
          <a:srcRect l="8158" r="8166"/>
          <a:stretch/>
        </p:blipFill>
        <p:spPr>
          <a:xfrm>
            <a:off x="4382175" y="1313400"/>
            <a:ext cx="2200376" cy="29584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36"/>
          <p:cNvPicPr preferRelativeResize="0"/>
          <p:nvPr/>
        </p:nvPicPr>
        <p:blipFill rotWithShape="1">
          <a:blip r:embed="rId3">
            <a:alphaModFix/>
          </a:blip>
          <a:srcRect/>
          <a:stretch/>
        </p:blipFill>
        <p:spPr>
          <a:xfrm>
            <a:off x="0" y="0"/>
            <a:ext cx="9200975" cy="6858000"/>
          </a:xfrm>
          <a:prstGeom prst="rect">
            <a:avLst/>
          </a:prstGeom>
          <a:noFill/>
          <a:ln>
            <a:noFill/>
          </a:ln>
        </p:spPr>
      </p:pic>
      <p:sp>
        <p:nvSpPr>
          <p:cNvPr id="359" name="Google Shape;359;p36"/>
          <p:cNvSpPr txBox="1"/>
          <p:nvPr/>
        </p:nvSpPr>
        <p:spPr>
          <a:xfrm>
            <a:off x="219975" y="4571750"/>
            <a:ext cx="8534400" cy="115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Source Sans Pro"/>
              <a:ea typeface="Source Sans Pro"/>
              <a:cs typeface="Source Sans Pro"/>
              <a:sym typeface="Source Sans Pro"/>
            </a:endParaRPr>
          </a:p>
        </p:txBody>
      </p:sp>
      <p:sp>
        <p:nvSpPr>
          <p:cNvPr id="360" name="Google Shape;360;p36"/>
          <p:cNvSpPr txBox="1"/>
          <p:nvPr/>
        </p:nvSpPr>
        <p:spPr>
          <a:xfrm>
            <a:off x="0" y="304800"/>
            <a:ext cx="9144000" cy="147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dirty="0">
                <a:solidFill>
                  <a:schemeClr val="dk1"/>
                </a:solidFill>
                <a:latin typeface="Calibri" charset="0"/>
                <a:ea typeface="Calibri" charset="0"/>
                <a:cs typeface="Calibri" charset="0"/>
                <a:sym typeface="Source Sans Pro"/>
              </a:rPr>
              <a:t>Save the date for our </a:t>
            </a:r>
            <a:r>
              <a:rPr lang="en-US" sz="4400" b="1" i="0" u="none" strike="noStrike" cap="none" dirty="0" smtClean="0">
                <a:solidFill>
                  <a:schemeClr val="dk1"/>
                </a:solidFill>
                <a:latin typeface="Calibri" charset="0"/>
                <a:ea typeface="Calibri" charset="0"/>
                <a:cs typeface="Calibri" charset="0"/>
                <a:sym typeface="Source Sans Pro"/>
              </a:rPr>
              <a:t>upcoming</a:t>
            </a:r>
          </a:p>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dirty="0" smtClean="0">
                <a:solidFill>
                  <a:schemeClr val="dk1"/>
                </a:solidFill>
                <a:latin typeface="Calibri" charset="0"/>
                <a:ea typeface="Calibri" charset="0"/>
                <a:cs typeface="Calibri" charset="0"/>
                <a:sym typeface="Source Sans Pro"/>
              </a:rPr>
              <a:t>Coffee </a:t>
            </a:r>
            <a:r>
              <a:rPr lang="en-US" sz="4400" b="1" i="0" u="none" strike="noStrike" cap="none" dirty="0">
                <a:solidFill>
                  <a:schemeClr val="dk1"/>
                </a:solidFill>
                <a:latin typeface="Calibri" charset="0"/>
                <a:ea typeface="Calibri" charset="0"/>
                <a:cs typeface="Calibri" charset="0"/>
                <a:sym typeface="Source Sans Pro"/>
              </a:rPr>
              <a:t>&amp; Conversation events!</a:t>
            </a:r>
            <a:endParaRPr sz="4400" b="1" i="0" u="none" strike="noStrike" cap="none" dirty="0">
              <a:solidFill>
                <a:schemeClr val="dk1"/>
              </a:solidFill>
              <a:latin typeface="Calibri" charset="0"/>
              <a:ea typeface="Calibri" charset="0"/>
              <a:cs typeface="Calibri" charset="0"/>
              <a:sym typeface="Source Sans Pro"/>
            </a:endParaRPr>
          </a:p>
        </p:txBody>
      </p:sp>
      <p:sp>
        <p:nvSpPr>
          <p:cNvPr id="361" name="Google Shape;361;p36"/>
          <p:cNvSpPr txBox="1"/>
          <p:nvPr/>
        </p:nvSpPr>
        <p:spPr>
          <a:xfrm>
            <a:off x="219975" y="5850900"/>
            <a:ext cx="70083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0" i="0" u="none" strike="noStrike" cap="none" dirty="0" err="1">
                <a:solidFill>
                  <a:srgbClr val="FFFFFF"/>
                </a:solidFill>
                <a:latin typeface="Calibri" charset="0"/>
                <a:ea typeface="Calibri" charset="0"/>
                <a:cs typeface="Calibri" charset="0"/>
                <a:sym typeface="Source Sans Pro"/>
              </a:rPr>
              <a:t>ywcanein.org</a:t>
            </a:r>
            <a:r>
              <a:rPr lang="en-US" sz="3400" b="0" i="0" u="none" strike="noStrike" cap="none" dirty="0">
                <a:solidFill>
                  <a:srgbClr val="FFFFFF"/>
                </a:solidFill>
                <a:latin typeface="Calibri" charset="0"/>
                <a:ea typeface="Calibri" charset="0"/>
                <a:cs typeface="Calibri" charset="0"/>
                <a:sym typeface="Source Sans Pro"/>
              </a:rPr>
              <a:t>/coffee-conversations</a:t>
            </a:r>
            <a:endParaRPr sz="3400" b="0" i="0" u="none" strike="noStrike" cap="none" dirty="0">
              <a:solidFill>
                <a:srgbClr val="FFFFFF"/>
              </a:solidFill>
              <a:latin typeface="Calibri" charset="0"/>
              <a:ea typeface="Calibri" charset="0"/>
              <a:cs typeface="Calibri" charset="0"/>
              <a:sym typeface="Source Sans Pro"/>
            </a:endParaRPr>
          </a:p>
        </p:txBody>
      </p:sp>
      <p:pic>
        <p:nvPicPr>
          <p:cNvPr id="362" name="Google Shape;362;p36"/>
          <p:cNvPicPr preferRelativeResize="0"/>
          <p:nvPr/>
        </p:nvPicPr>
        <p:blipFill>
          <a:blip r:embed="rId4">
            <a:alphaModFix/>
          </a:blip>
          <a:stretch>
            <a:fillRect/>
          </a:stretch>
        </p:blipFill>
        <p:spPr>
          <a:xfrm>
            <a:off x="126400" y="1934738"/>
            <a:ext cx="8948174" cy="3451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37"/>
          <p:cNvPicPr preferRelativeResize="0"/>
          <p:nvPr/>
        </p:nvPicPr>
        <p:blipFill rotWithShape="1">
          <a:blip r:embed="rId3">
            <a:alphaModFix/>
          </a:blip>
          <a:srcRect/>
          <a:stretch/>
        </p:blipFill>
        <p:spPr>
          <a:xfrm>
            <a:off x="0" y="0"/>
            <a:ext cx="9200975" cy="6858000"/>
          </a:xfrm>
          <a:prstGeom prst="rect">
            <a:avLst/>
          </a:prstGeom>
          <a:noFill/>
          <a:ln>
            <a:noFill/>
          </a:ln>
        </p:spPr>
      </p:pic>
      <p:sp>
        <p:nvSpPr>
          <p:cNvPr id="369" name="Google Shape;369;p37"/>
          <p:cNvSpPr txBox="1"/>
          <p:nvPr/>
        </p:nvSpPr>
        <p:spPr>
          <a:xfrm>
            <a:off x="0" y="152400"/>
            <a:ext cx="9144000" cy="147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3500" b="0" i="0" u="none" strike="noStrike" cap="none" dirty="0">
                <a:solidFill>
                  <a:schemeClr val="dk1"/>
                </a:solidFill>
                <a:latin typeface="Calibri" charset="0"/>
                <a:ea typeface="Calibri" charset="0"/>
                <a:cs typeface="Calibri" charset="0"/>
                <a:sym typeface="Source Sans Pro"/>
              </a:rPr>
              <a:t>Register now for our </a:t>
            </a:r>
            <a:r>
              <a:rPr lang="en-US" sz="3500" dirty="0">
                <a:solidFill>
                  <a:schemeClr val="dk1"/>
                </a:solidFill>
                <a:latin typeface="Calibri" charset="0"/>
                <a:ea typeface="Calibri" charset="0"/>
                <a:cs typeface="Calibri" charset="0"/>
                <a:sym typeface="Source Sans Pro"/>
              </a:rPr>
              <a:t>27th</a:t>
            </a:r>
            <a:r>
              <a:rPr lang="en-US" sz="3500" b="0" i="0" u="none" strike="noStrike" cap="none" dirty="0">
                <a:solidFill>
                  <a:schemeClr val="dk1"/>
                </a:solidFill>
                <a:latin typeface="Calibri" charset="0"/>
                <a:ea typeface="Calibri" charset="0"/>
                <a:cs typeface="Calibri" charset="0"/>
                <a:sym typeface="Source Sans Pro"/>
              </a:rPr>
              <a:t> annual</a:t>
            </a:r>
            <a:endParaRPr sz="3500" b="0" i="0" u="none" strike="noStrike" cap="none" dirty="0">
              <a:solidFill>
                <a:schemeClr val="dk1"/>
              </a:solidFill>
              <a:latin typeface="Calibri" charset="0"/>
              <a:ea typeface="Calibri" charset="0"/>
              <a:cs typeface="Calibri" charset="0"/>
              <a:sym typeface="Source Sans Pro"/>
            </a:endParaRPr>
          </a:p>
          <a:p>
            <a:pPr marL="0" marR="0" lvl="0" indent="0" algn="ctr" rtl="0">
              <a:lnSpc>
                <a:spcPct val="100000"/>
              </a:lnSpc>
              <a:spcBef>
                <a:spcPts val="0"/>
              </a:spcBef>
              <a:spcAft>
                <a:spcPts val="0"/>
              </a:spcAft>
              <a:buClr>
                <a:schemeClr val="dk1"/>
              </a:buClr>
              <a:buSzPts val="4400"/>
              <a:buFont typeface="Arial"/>
              <a:buNone/>
            </a:pPr>
            <a:r>
              <a:rPr lang="en-US" sz="3500" b="1" dirty="0">
                <a:solidFill>
                  <a:srgbClr val="FA4616"/>
                </a:solidFill>
                <a:latin typeface="Calibri" charset="0"/>
                <a:ea typeface="Calibri" charset="0"/>
                <a:cs typeface="Calibri" charset="0"/>
                <a:sym typeface="Source Sans Pro"/>
              </a:rPr>
              <a:t>Circle event</a:t>
            </a:r>
            <a:endParaRPr sz="3500" b="1" i="0" u="none" strike="noStrike" cap="none" dirty="0">
              <a:solidFill>
                <a:srgbClr val="FA4616"/>
              </a:solidFill>
              <a:latin typeface="Calibri" charset="0"/>
              <a:ea typeface="Calibri" charset="0"/>
              <a:cs typeface="Calibri" charset="0"/>
              <a:sym typeface="Source Sans Pro"/>
            </a:endParaRPr>
          </a:p>
          <a:p>
            <a:pPr marL="0" marR="0" lvl="0" indent="0" algn="l" rtl="0">
              <a:lnSpc>
                <a:spcPct val="100000"/>
              </a:lnSpc>
              <a:spcBef>
                <a:spcPts val="0"/>
              </a:spcBef>
              <a:spcAft>
                <a:spcPts val="0"/>
              </a:spcAft>
              <a:buClr>
                <a:schemeClr val="dk1"/>
              </a:buClr>
              <a:buSzPts val="4400"/>
              <a:buFont typeface="Arial"/>
              <a:buNone/>
            </a:pPr>
            <a:endParaRPr sz="4400" b="0" i="0" u="none" strike="noStrike" cap="none" dirty="0">
              <a:solidFill>
                <a:schemeClr val="dk1"/>
              </a:solidFill>
              <a:latin typeface="Source Sans Pro"/>
              <a:ea typeface="Source Sans Pro"/>
              <a:cs typeface="Source Sans Pro"/>
              <a:sym typeface="Source Sans Pro"/>
            </a:endParaRPr>
          </a:p>
        </p:txBody>
      </p:sp>
      <p:sp>
        <p:nvSpPr>
          <p:cNvPr id="370" name="Google Shape;370;p37"/>
          <p:cNvSpPr txBox="1"/>
          <p:nvPr/>
        </p:nvSpPr>
        <p:spPr>
          <a:xfrm>
            <a:off x="5271263" y="1874125"/>
            <a:ext cx="3193200" cy="147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2500" b="1" dirty="0">
                <a:solidFill>
                  <a:schemeClr val="dk1"/>
                </a:solidFill>
                <a:latin typeface="Calibri" charset="0"/>
                <a:ea typeface="Calibri" charset="0"/>
                <a:cs typeface="Calibri" charset="0"/>
                <a:sym typeface="Source Sans Pro"/>
              </a:rPr>
              <a:t>October 19th</a:t>
            </a:r>
            <a:endParaRPr sz="2500" b="1" dirty="0">
              <a:solidFill>
                <a:schemeClr val="dk1"/>
              </a:solidFill>
              <a:latin typeface="Calibri" charset="0"/>
              <a:ea typeface="Calibri" charset="0"/>
              <a:cs typeface="Calibri" charset="0"/>
              <a:sym typeface="Source Sans Pro"/>
            </a:endParaRPr>
          </a:p>
          <a:p>
            <a:pPr marL="0" marR="0" lvl="0" indent="0" algn="ctr" rtl="0">
              <a:lnSpc>
                <a:spcPct val="100000"/>
              </a:lnSpc>
              <a:spcBef>
                <a:spcPts val="0"/>
              </a:spcBef>
              <a:spcAft>
                <a:spcPts val="0"/>
              </a:spcAft>
              <a:buClr>
                <a:schemeClr val="dk1"/>
              </a:buClr>
              <a:buSzPts val="4400"/>
              <a:buFont typeface="Arial"/>
              <a:buNone/>
            </a:pPr>
            <a:r>
              <a:rPr lang="en-US" sz="2500" b="1" dirty="0">
                <a:solidFill>
                  <a:schemeClr val="dk1"/>
                </a:solidFill>
                <a:latin typeface="Calibri" charset="0"/>
                <a:ea typeface="Calibri" charset="0"/>
                <a:cs typeface="Calibri" charset="0"/>
                <a:sym typeface="Source Sans Pro"/>
              </a:rPr>
              <a:t>11:30 am - 1:00 pm</a:t>
            </a:r>
            <a:endParaRPr sz="2500" b="1" dirty="0">
              <a:solidFill>
                <a:schemeClr val="dk1"/>
              </a:solidFill>
              <a:latin typeface="Calibri" charset="0"/>
              <a:ea typeface="Calibri" charset="0"/>
              <a:cs typeface="Calibri" charset="0"/>
              <a:sym typeface="Source Sans Pro"/>
            </a:endParaRPr>
          </a:p>
          <a:p>
            <a:pPr marL="0" marR="0" lvl="0" indent="0" algn="ctr" rtl="0">
              <a:lnSpc>
                <a:spcPct val="100000"/>
              </a:lnSpc>
              <a:spcBef>
                <a:spcPts val="0"/>
              </a:spcBef>
              <a:spcAft>
                <a:spcPts val="0"/>
              </a:spcAft>
              <a:buClr>
                <a:schemeClr val="dk1"/>
              </a:buClr>
              <a:buSzPts val="4400"/>
              <a:buFont typeface="Arial"/>
              <a:buNone/>
            </a:pPr>
            <a:r>
              <a:rPr lang="en-US" sz="2500" b="1" dirty="0">
                <a:solidFill>
                  <a:schemeClr val="dk1"/>
                </a:solidFill>
                <a:latin typeface="Calibri" charset="0"/>
                <a:ea typeface="Calibri" charset="0"/>
                <a:cs typeface="Calibri" charset="0"/>
                <a:sym typeface="Source Sans Pro"/>
              </a:rPr>
              <a:t>Ceruti’s Catering</a:t>
            </a:r>
            <a:endParaRPr sz="2500" b="1" dirty="0">
              <a:solidFill>
                <a:schemeClr val="dk1"/>
              </a:solidFill>
              <a:latin typeface="Calibri" charset="0"/>
              <a:ea typeface="Calibri" charset="0"/>
              <a:cs typeface="Calibri" charset="0"/>
              <a:sym typeface="Source Sans Pro"/>
            </a:endParaRPr>
          </a:p>
        </p:txBody>
      </p:sp>
      <p:sp>
        <p:nvSpPr>
          <p:cNvPr id="371" name="Google Shape;371;p37"/>
          <p:cNvSpPr txBox="1"/>
          <p:nvPr/>
        </p:nvSpPr>
        <p:spPr>
          <a:xfrm>
            <a:off x="213375" y="5688300"/>
            <a:ext cx="7008300" cy="95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US" sz="5000" b="0" i="0" u="none" strike="noStrike" cap="none">
                <a:solidFill>
                  <a:srgbClr val="FFFFFF"/>
                </a:solidFill>
                <a:latin typeface="Source Sans Pro"/>
                <a:ea typeface="Source Sans Pro"/>
                <a:cs typeface="Source Sans Pro"/>
                <a:sym typeface="Source Sans Pro"/>
              </a:rPr>
              <a:t>ywcanein.org/</a:t>
            </a:r>
            <a:r>
              <a:rPr lang="en-US" sz="5000">
                <a:solidFill>
                  <a:srgbClr val="FFFFFF"/>
                </a:solidFill>
                <a:latin typeface="Source Sans Pro"/>
                <a:ea typeface="Source Sans Pro"/>
                <a:cs typeface="Source Sans Pro"/>
                <a:sym typeface="Source Sans Pro"/>
              </a:rPr>
              <a:t>circle	</a:t>
            </a:r>
            <a:endParaRPr sz="5000" b="0" i="0" u="none" strike="noStrike" cap="none">
              <a:solidFill>
                <a:srgbClr val="FFFFFF"/>
              </a:solidFill>
              <a:latin typeface="Source Sans Pro"/>
              <a:ea typeface="Source Sans Pro"/>
              <a:cs typeface="Source Sans Pro"/>
              <a:sym typeface="Source Sans Pro"/>
            </a:endParaRPr>
          </a:p>
        </p:txBody>
      </p:sp>
      <p:pic>
        <p:nvPicPr>
          <p:cNvPr id="372" name="Google Shape;372;p37"/>
          <p:cNvPicPr preferRelativeResize="0"/>
          <p:nvPr/>
        </p:nvPicPr>
        <p:blipFill>
          <a:blip r:embed="rId4">
            <a:alphaModFix/>
          </a:blip>
          <a:stretch>
            <a:fillRect/>
          </a:stretch>
        </p:blipFill>
        <p:spPr>
          <a:xfrm>
            <a:off x="924050" y="1358338"/>
            <a:ext cx="4141327" cy="4141327"/>
          </a:xfrm>
          <a:prstGeom prst="rect">
            <a:avLst/>
          </a:prstGeom>
          <a:noFill/>
          <a:ln>
            <a:noFill/>
          </a:ln>
        </p:spPr>
      </p:pic>
      <p:pic>
        <p:nvPicPr>
          <p:cNvPr id="373" name="Google Shape;373;p37"/>
          <p:cNvPicPr preferRelativeResize="0"/>
          <p:nvPr/>
        </p:nvPicPr>
        <p:blipFill>
          <a:blip r:embed="rId5">
            <a:alphaModFix/>
          </a:blip>
          <a:stretch>
            <a:fillRect/>
          </a:stretch>
        </p:blipFill>
        <p:spPr>
          <a:xfrm>
            <a:off x="5958476" y="3344125"/>
            <a:ext cx="1818775" cy="1818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38"/>
          <p:cNvPicPr preferRelativeResize="0"/>
          <p:nvPr/>
        </p:nvPicPr>
        <p:blipFill rotWithShape="1">
          <a:blip r:embed="rId3">
            <a:alphaModFix/>
          </a:blip>
          <a:srcRect/>
          <a:stretch/>
        </p:blipFill>
        <p:spPr>
          <a:xfrm>
            <a:off x="0" y="0"/>
            <a:ext cx="9200975" cy="6858000"/>
          </a:xfrm>
          <a:prstGeom prst="rect">
            <a:avLst/>
          </a:prstGeom>
          <a:noFill/>
          <a:ln>
            <a:noFill/>
          </a:ln>
        </p:spPr>
      </p:pic>
      <p:sp>
        <p:nvSpPr>
          <p:cNvPr id="379" name="Google Shape;379;p38"/>
          <p:cNvSpPr txBox="1"/>
          <p:nvPr/>
        </p:nvSpPr>
        <p:spPr>
          <a:xfrm>
            <a:off x="0" y="381000"/>
            <a:ext cx="9144000" cy="147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3300" b="1" i="0" u="none" strike="noStrike" cap="none" dirty="0">
                <a:solidFill>
                  <a:schemeClr val="dk1"/>
                </a:solidFill>
                <a:latin typeface="Calibri" charset="0"/>
                <a:ea typeface="Calibri" charset="0"/>
                <a:cs typeface="Calibri" charset="0"/>
                <a:sym typeface="Source Sans Pro"/>
              </a:rPr>
              <a:t>Changing the World, One Message at a Time</a:t>
            </a:r>
            <a:endParaRPr sz="3300" b="1" i="0" u="none" strike="noStrike" cap="none" dirty="0">
              <a:solidFill>
                <a:schemeClr val="dk1"/>
              </a:solidFill>
              <a:latin typeface="Calibri" charset="0"/>
              <a:ea typeface="Calibri" charset="0"/>
              <a:cs typeface="Calibri" charset="0"/>
              <a:sym typeface="Source Sans Pro"/>
            </a:endParaRPr>
          </a:p>
        </p:txBody>
      </p:sp>
      <p:pic>
        <p:nvPicPr>
          <p:cNvPr id="380" name="Google Shape;380;p38"/>
          <p:cNvPicPr preferRelativeResize="0"/>
          <p:nvPr/>
        </p:nvPicPr>
        <p:blipFill rotWithShape="1">
          <a:blip r:embed="rId4">
            <a:alphaModFix/>
          </a:blip>
          <a:srcRect/>
          <a:stretch/>
        </p:blipFill>
        <p:spPr>
          <a:xfrm>
            <a:off x="441725" y="3429000"/>
            <a:ext cx="3000375" cy="1969926"/>
          </a:xfrm>
          <a:prstGeom prst="rect">
            <a:avLst/>
          </a:prstGeom>
          <a:noFill/>
          <a:ln>
            <a:noFill/>
          </a:ln>
        </p:spPr>
      </p:pic>
      <p:pic>
        <p:nvPicPr>
          <p:cNvPr id="381" name="Google Shape;381;p38"/>
          <p:cNvPicPr preferRelativeResize="0"/>
          <p:nvPr/>
        </p:nvPicPr>
        <p:blipFill rotWithShape="1">
          <a:blip r:embed="rId5">
            <a:alphaModFix/>
          </a:blip>
          <a:srcRect/>
          <a:stretch/>
        </p:blipFill>
        <p:spPr>
          <a:xfrm>
            <a:off x="441725" y="1312450"/>
            <a:ext cx="3000375" cy="1969926"/>
          </a:xfrm>
          <a:prstGeom prst="rect">
            <a:avLst/>
          </a:prstGeom>
          <a:noFill/>
          <a:ln>
            <a:noFill/>
          </a:ln>
        </p:spPr>
      </p:pic>
      <p:sp>
        <p:nvSpPr>
          <p:cNvPr id="382" name="Google Shape;382;p38"/>
          <p:cNvSpPr txBox="1"/>
          <p:nvPr/>
        </p:nvSpPr>
        <p:spPr>
          <a:xfrm>
            <a:off x="3753825" y="1312450"/>
            <a:ext cx="4805700" cy="115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dirty="0">
                <a:solidFill>
                  <a:schemeClr val="dk1"/>
                </a:solidFill>
                <a:latin typeface="Calibri" charset="0"/>
                <a:ea typeface="Calibri" charset="0"/>
                <a:cs typeface="Calibri" charset="0"/>
                <a:sym typeface="Source Sans Pro"/>
              </a:rPr>
              <a:t>There is power in words. You have the power to make someone else’s day special by giving them this card.</a:t>
            </a:r>
            <a:endParaRPr sz="2000" b="0" i="0" u="none" strike="noStrike" cap="none" dirty="0">
              <a:solidFill>
                <a:schemeClr val="dk1"/>
              </a:solidFill>
              <a:latin typeface="Calibri" charset="0"/>
              <a:ea typeface="Calibri" charset="0"/>
              <a:cs typeface="Calibri" charset="0"/>
              <a:sym typeface="Source Sans Pro"/>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dirty="0">
              <a:solidFill>
                <a:schemeClr val="dk1"/>
              </a:solidFill>
              <a:latin typeface="Calibri" charset="0"/>
              <a:ea typeface="Calibri" charset="0"/>
              <a:cs typeface="Calibri" charset="0"/>
              <a:sym typeface="Source Sans Pro"/>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dirty="0">
                <a:solidFill>
                  <a:schemeClr val="dk1"/>
                </a:solidFill>
                <a:latin typeface="Calibri" charset="0"/>
                <a:ea typeface="Calibri" charset="0"/>
                <a:cs typeface="Calibri" charset="0"/>
                <a:sym typeface="Source Sans Pro"/>
              </a:rPr>
              <a:t>At the same time, you have an opportunity to make the lives of the clients we serve better with a donation.</a:t>
            </a:r>
            <a:endParaRPr sz="2000" b="0" i="0" u="none" strike="noStrike" cap="none" dirty="0">
              <a:solidFill>
                <a:schemeClr val="dk1"/>
              </a:solidFill>
              <a:latin typeface="Calibri" charset="0"/>
              <a:ea typeface="Calibri" charset="0"/>
              <a:cs typeface="Calibri" charset="0"/>
              <a:sym typeface="Source Sans Pro"/>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dirty="0">
              <a:solidFill>
                <a:schemeClr val="dk1"/>
              </a:solidFill>
              <a:latin typeface="Calibri" charset="0"/>
              <a:ea typeface="Calibri" charset="0"/>
              <a:cs typeface="Calibri" charset="0"/>
              <a:sym typeface="Source Sans Pro"/>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dirty="0">
                <a:solidFill>
                  <a:schemeClr val="dk1"/>
                </a:solidFill>
                <a:latin typeface="Calibri" charset="0"/>
                <a:ea typeface="Calibri" charset="0"/>
                <a:cs typeface="Calibri" charset="0"/>
                <a:sym typeface="Source Sans Pro"/>
              </a:rPr>
              <a:t>For $5, you can receive one of the cards to give to someone.  For $20, you can receive a bundle of 5 cards.</a:t>
            </a:r>
            <a:endParaRPr sz="2000" b="0" i="0" u="none" strike="noStrike" cap="none" dirty="0">
              <a:solidFill>
                <a:schemeClr val="dk1"/>
              </a:solidFill>
              <a:latin typeface="Calibri" charset="0"/>
              <a:ea typeface="Calibri" charset="0"/>
              <a:cs typeface="Calibri" charset="0"/>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39"/>
          <p:cNvPicPr preferRelativeResize="0"/>
          <p:nvPr/>
        </p:nvPicPr>
        <p:blipFill rotWithShape="1">
          <a:blip r:embed="rId3">
            <a:alphaModFix/>
          </a:blip>
          <a:srcRect/>
          <a:stretch/>
        </p:blipFill>
        <p:spPr>
          <a:xfrm>
            <a:off x="0" y="0"/>
            <a:ext cx="9200975" cy="6858000"/>
          </a:xfrm>
          <a:prstGeom prst="rect">
            <a:avLst/>
          </a:prstGeom>
          <a:noFill/>
          <a:ln>
            <a:noFill/>
          </a:ln>
        </p:spPr>
      </p:pic>
      <p:sp>
        <p:nvSpPr>
          <p:cNvPr id="388" name="Google Shape;388;p39"/>
          <p:cNvSpPr txBox="1"/>
          <p:nvPr/>
        </p:nvSpPr>
        <p:spPr>
          <a:xfrm>
            <a:off x="0" y="381000"/>
            <a:ext cx="9144000" cy="147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1" i="0" u="none" strike="noStrike" cap="none" dirty="0">
                <a:solidFill>
                  <a:schemeClr val="dk1"/>
                </a:solidFill>
                <a:latin typeface="Calibri" charset="0"/>
                <a:ea typeface="Calibri" charset="0"/>
                <a:cs typeface="Calibri" charset="0"/>
                <a:sym typeface="Source Sans Pro"/>
              </a:rPr>
              <a:t>Please donate to support our work!</a:t>
            </a:r>
            <a:endParaRPr sz="4400" b="1" i="0" u="none" strike="noStrike" cap="none" dirty="0">
              <a:solidFill>
                <a:schemeClr val="dk1"/>
              </a:solidFill>
              <a:latin typeface="Calibri" charset="0"/>
              <a:ea typeface="Calibri" charset="0"/>
              <a:cs typeface="Calibri" charset="0"/>
              <a:sym typeface="Source Sans Pro"/>
            </a:endParaRPr>
          </a:p>
        </p:txBody>
      </p:sp>
      <p:pic>
        <p:nvPicPr>
          <p:cNvPr id="389" name="Google Shape;389;p39"/>
          <p:cNvPicPr preferRelativeResize="0"/>
          <p:nvPr/>
        </p:nvPicPr>
        <p:blipFill rotWithShape="1">
          <a:blip r:embed="rId4">
            <a:alphaModFix/>
          </a:blip>
          <a:srcRect/>
          <a:stretch/>
        </p:blipFill>
        <p:spPr>
          <a:xfrm>
            <a:off x="2429638" y="1228425"/>
            <a:ext cx="4284725" cy="4248201"/>
          </a:xfrm>
          <a:prstGeom prst="rect">
            <a:avLst/>
          </a:prstGeom>
          <a:noFill/>
          <a:ln>
            <a:noFill/>
          </a:ln>
        </p:spPr>
      </p:pic>
      <p:sp>
        <p:nvSpPr>
          <p:cNvPr id="390" name="Google Shape;390;p39"/>
          <p:cNvSpPr txBox="1"/>
          <p:nvPr/>
        </p:nvSpPr>
        <p:spPr>
          <a:xfrm>
            <a:off x="213375" y="5688300"/>
            <a:ext cx="7008300" cy="116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FFFFFF"/>
                </a:solidFill>
                <a:latin typeface="Calibri" charset="0"/>
                <a:ea typeface="Calibri" charset="0"/>
                <a:cs typeface="Calibri" charset="0"/>
                <a:sym typeface="Source Sans Pro"/>
              </a:rPr>
              <a:t>YWCA Northeast Indiana is a nonprofit organization, funded by generous donors like you.  Donations fund our life-changing programs as well as our community events so that we are able to offer these for free. Please consider a gift today. Every dollar matters.</a:t>
            </a:r>
            <a:endParaRPr sz="1600" b="0" i="0" u="none" strike="noStrike" cap="none" dirty="0">
              <a:solidFill>
                <a:srgbClr val="FFFFFF"/>
              </a:solidFill>
              <a:latin typeface="Calibri" charset="0"/>
              <a:ea typeface="Calibri" charset="0"/>
              <a:cs typeface="Calibri" charset="0"/>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8"/>
        <p:cNvGrpSpPr/>
        <p:nvPr/>
      </p:nvGrpSpPr>
      <p:grpSpPr>
        <a:xfrm>
          <a:off x="0" y="0"/>
          <a:ext cx="0" cy="0"/>
          <a:chOff x="0" y="0"/>
          <a:chExt cx="0" cy="0"/>
        </a:xfrm>
      </p:grpSpPr>
      <p:pic>
        <p:nvPicPr>
          <p:cNvPr id="99" name="Google Shape;99;p15"/>
          <p:cNvPicPr preferRelativeResize="0"/>
          <p:nvPr/>
        </p:nvPicPr>
        <p:blipFill rotWithShape="1">
          <a:blip r:embed="rId3">
            <a:alphaModFix/>
          </a:blip>
          <a:srcRect/>
          <a:stretch/>
        </p:blipFill>
        <p:spPr>
          <a:xfrm>
            <a:off x="133169" y="0"/>
            <a:ext cx="8877655"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3"/>
        <p:cNvGrpSpPr/>
        <p:nvPr/>
      </p:nvGrpSpPr>
      <p:grpSpPr>
        <a:xfrm>
          <a:off x="0" y="0"/>
          <a:ext cx="0" cy="0"/>
          <a:chOff x="0" y="0"/>
          <a:chExt cx="0" cy="0"/>
        </a:xfrm>
      </p:grpSpPr>
      <p:pic>
        <p:nvPicPr>
          <p:cNvPr id="104" name="Google Shape;104;p16"/>
          <p:cNvPicPr preferRelativeResize="0"/>
          <p:nvPr/>
        </p:nvPicPr>
        <p:blipFill>
          <a:blip r:embed="rId3">
            <a:alphaModFix/>
          </a:blip>
          <a:stretch>
            <a:fillRect/>
          </a:stretch>
        </p:blipFill>
        <p:spPr>
          <a:xfrm>
            <a:off x="0" y="0"/>
            <a:ext cx="9144003" cy="68579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8"/>
        <p:cNvGrpSpPr/>
        <p:nvPr/>
      </p:nvGrpSpPr>
      <p:grpSpPr>
        <a:xfrm>
          <a:off x="0" y="0"/>
          <a:ext cx="0" cy="0"/>
          <a:chOff x="0" y="0"/>
          <a:chExt cx="0" cy="0"/>
        </a:xfrm>
      </p:grpSpPr>
      <p:pic>
        <p:nvPicPr>
          <p:cNvPr id="109" name="Google Shape;109;p17"/>
          <p:cNvPicPr preferRelativeResize="0"/>
          <p:nvPr/>
        </p:nvPicPr>
        <p:blipFill>
          <a:blip r:embed="rId3">
            <a:alphaModFix/>
          </a:blip>
          <a:stretch>
            <a:fillRect/>
          </a:stretch>
        </p:blipFill>
        <p:spPr>
          <a:xfrm>
            <a:off x="-8" y="0"/>
            <a:ext cx="9144008" cy="68580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3"/>
        <p:cNvGrpSpPr/>
        <p:nvPr/>
      </p:nvGrpSpPr>
      <p:grpSpPr>
        <a:xfrm>
          <a:off x="0" y="0"/>
          <a:ext cx="0" cy="0"/>
          <a:chOff x="0" y="0"/>
          <a:chExt cx="0" cy="0"/>
        </a:xfrm>
      </p:grpSpPr>
      <p:pic>
        <p:nvPicPr>
          <p:cNvPr id="114" name="Google Shape;114;p18"/>
          <p:cNvPicPr preferRelativeResize="0"/>
          <p:nvPr/>
        </p:nvPicPr>
        <p:blipFill rotWithShape="1">
          <a:blip r:embed="rId3">
            <a:alphaModFix/>
          </a:blip>
          <a:srcRect t="661" b="661"/>
          <a:stretch/>
        </p:blipFill>
        <p:spPr>
          <a:xfrm>
            <a:off x="0" y="0"/>
            <a:ext cx="9143999" cy="68580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9"/>
          <p:cNvPicPr preferRelativeResize="0"/>
          <p:nvPr/>
        </p:nvPicPr>
        <p:blipFill rotWithShape="1">
          <a:blip r:embed="rId3">
            <a:alphaModFix/>
          </a:blip>
          <a:srcRect/>
          <a:stretch/>
        </p:blipFill>
        <p:spPr>
          <a:xfrm>
            <a:off x="0" y="0"/>
            <a:ext cx="9200975" cy="6858000"/>
          </a:xfrm>
          <a:prstGeom prst="rect">
            <a:avLst/>
          </a:prstGeom>
          <a:noFill/>
          <a:ln>
            <a:noFill/>
          </a:ln>
        </p:spPr>
      </p:pic>
      <p:sp>
        <p:nvSpPr>
          <p:cNvPr id="120" name="Google Shape;120;p19"/>
          <p:cNvSpPr txBox="1"/>
          <p:nvPr/>
        </p:nvSpPr>
        <p:spPr>
          <a:xfrm>
            <a:off x="311425" y="327400"/>
            <a:ext cx="8676300" cy="14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Arial"/>
              <a:buNone/>
            </a:pPr>
            <a:r>
              <a:rPr lang="en-US" sz="3500" b="0" i="0" u="none" strike="noStrike" cap="none" dirty="0">
                <a:solidFill>
                  <a:srgbClr val="222222"/>
                </a:solidFill>
                <a:highlight>
                  <a:srgbClr val="FFFFFF"/>
                </a:highlight>
                <a:latin typeface="Calibri" charset="0"/>
                <a:ea typeface="Calibri" charset="0"/>
                <a:cs typeface="Calibri" charset="0"/>
                <a:sym typeface="Source Sans Pro"/>
              </a:rPr>
              <a:t>Speaker: </a:t>
            </a:r>
            <a:r>
              <a:rPr lang="en-US" sz="3500" b="1" dirty="0">
                <a:solidFill>
                  <a:srgbClr val="FA4616"/>
                </a:solidFill>
                <a:latin typeface="Calibri" charset="0"/>
                <a:ea typeface="Calibri" charset="0"/>
                <a:cs typeface="Calibri" charset="0"/>
                <a:sym typeface="Source Sans Pro"/>
              </a:rPr>
              <a:t>Cristina Jim</a:t>
            </a:r>
            <a:r>
              <a:rPr lang="en-US" sz="3500" b="1" dirty="0">
                <a:solidFill>
                  <a:srgbClr val="FA4616"/>
                </a:solidFill>
                <a:highlight>
                  <a:srgbClr val="FFFFFF"/>
                </a:highlight>
                <a:latin typeface="Calibri" charset="0"/>
                <a:ea typeface="Calibri" charset="0"/>
                <a:cs typeface="Calibri" charset="0"/>
              </a:rPr>
              <a:t>é</a:t>
            </a:r>
            <a:r>
              <a:rPr lang="en-US" sz="3500" b="1" dirty="0">
                <a:solidFill>
                  <a:srgbClr val="FA4616"/>
                </a:solidFill>
                <a:latin typeface="Calibri" charset="0"/>
                <a:ea typeface="Calibri" charset="0"/>
                <a:cs typeface="Calibri" charset="0"/>
                <a:sym typeface="Source Sans Pro"/>
              </a:rPr>
              <a:t>nez</a:t>
            </a:r>
            <a:endParaRPr sz="3500" b="1" i="0" u="none" strike="noStrike" cap="none" dirty="0">
              <a:solidFill>
                <a:srgbClr val="FA4616"/>
              </a:solidFill>
              <a:highlight>
                <a:srgbClr val="FFFFFF"/>
              </a:highlight>
              <a:latin typeface="Calibri" charset="0"/>
              <a:ea typeface="Calibri" charset="0"/>
              <a:cs typeface="Calibri" charset="0"/>
              <a:sym typeface="Source Sans Pro"/>
            </a:endParaRPr>
          </a:p>
          <a:p>
            <a:pPr marL="0" marR="0" lvl="0" indent="0" algn="l" rtl="0">
              <a:lnSpc>
                <a:spcPct val="20000"/>
              </a:lnSpc>
              <a:spcBef>
                <a:spcPts val="0"/>
              </a:spcBef>
              <a:spcAft>
                <a:spcPts val="0"/>
              </a:spcAft>
              <a:buClr>
                <a:schemeClr val="dk1"/>
              </a:buClr>
              <a:buSzPts val="4400"/>
              <a:buFont typeface="Arial"/>
              <a:buNone/>
            </a:pPr>
            <a:endParaRPr sz="3600" b="1" i="0" u="none" strike="noStrike" cap="none" dirty="0">
              <a:solidFill>
                <a:srgbClr val="222222"/>
              </a:solidFill>
              <a:highlight>
                <a:srgbClr val="FFFFFF"/>
              </a:highlight>
              <a:latin typeface="Calibri" charset="0"/>
              <a:ea typeface="Calibri" charset="0"/>
              <a:cs typeface="Calibri" charset="0"/>
              <a:sym typeface="Source Sans Pro"/>
            </a:endParaRPr>
          </a:p>
          <a:p>
            <a:pPr marL="0" marR="0" lvl="0" indent="0" algn="l" rtl="0">
              <a:lnSpc>
                <a:spcPct val="100000"/>
              </a:lnSpc>
              <a:spcBef>
                <a:spcPts val="0"/>
              </a:spcBef>
              <a:spcAft>
                <a:spcPts val="0"/>
              </a:spcAft>
              <a:buClr>
                <a:schemeClr val="dk1"/>
              </a:buClr>
              <a:buSzPts val="4400"/>
              <a:buFont typeface="Arial"/>
              <a:buNone/>
            </a:pPr>
            <a:r>
              <a:rPr lang="en-US" sz="1900" dirty="0">
                <a:solidFill>
                  <a:schemeClr val="dk1"/>
                </a:solidFill>
                <a:latin typeface="Calibri" charset="0"/>
                <a:ea typeface="Calibri" charset="0"/>
                <a:cs typeface="Calibri" charset="0"/>
                <a:sym typeface="Source Sans Pro"/>
              </a:rPr>
              <a:t>Therapist, Courageous Healing</a:t>
            </a:r>
            <a:endParaRPr sz="1900" b="1" i="0" u="none" strike="noStrike" cap="none" dirty="0">
              <a:solidFill>
                <a:srgbClr val="222222"/>
              </a:solidFill>
              <a:highlight>
                <a:srgbClr val="FFFFFF"/>
              </a:highlight>
              <a:latin typeface="Calibri" charset="0"/>
              <a:ea typeface="Calibri" charset="0"/>
              <a:cs typeface="Calibri" charset="0"/>
              <a:sym typeface="Source Sans Pro"/>
            </a:endParaRPr>
          </a:p>
        </p:txBody>
      </p:sp>
      <p:sp>
        <p:nvSpPr>
          <p:cNvPr id="121" name="Google Shape;121;p19"/>
          <p:cNvSpPr txBox="1"/>
          <p:nvPr/>
        </p:nvSpPr>
        <p:spPr>
          <a:xfrm>
            <a:off x="311425" y="1357350"/>
            <a:ext cx="5038800" cy="4143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highlight>
                  <a:srgbClr val="FFFFFF"/>
                </a:highlight>
                <a:latin typeface="Calibri" charset="0"/>
                <a:ea typeface="Calibri" charset="0"/>
                <a:cs typeface="Calibri" charset="0"/>
                <a:sym typeface="Source Sans Pro"/>
              </a:rPr>
              <a:t>Cristina is a Therapist at Courageous Healing. She was born in California but raised on the southside of Fort Wayne, IN. Cristina graduated from Purdue Fort Wayne with a Master’s in Counseling Education. Her approach to therapy is using a culturally sensitive and trauma-informed lens to understand her clients and their experiences. She has had the opportunity to develop her skills and knowledge base while working alongside adults, teens, and the elderly in the social services field for about 5 years, with some of that spent working for YWCA Northeast Indiana as the Education Coordinator.</a:t>
            </a:r>
            <a:endParaRPr dirty="0">
              <a:solidFill>
                <a:schemeClr val="dk1"/>
              </a:solidFill>
              <a:highlight>
                <a:srgbClr val="FFFFFF"/>
              </a:highlight>
              <a:latin typeface="Calibri" charset="0"/>
              <a:ea typeface="Calibri" charset="0"/>
              <a:cs typeface="Calibri" charset="0"/>
              <a:sym typeface="Source Sans Pro"/>
            </a:endParaRPr>
          </a:p>
          <a:p>
            <a:pPr marL="0" lvl="0" indent="0" algn="l" rtl="0">
              <a:lnSpc>
                <a:spcPct val="115000"/>
              </a:lnSpc>
              <a:spcBef>
                <a:spcPts val="1900"/>
              </a:spcBef>
              <a:spcAft>
                <a:spcPts val="0"/>
              </a:spcAft>
              <a:buClr>
                <a:schemeClr val="dk1"/>
              </a:buClr>
              <a:buSzPts val="1100"/>
              <a:buFont typeface="Arial"/>
              <a:buNone/>
            </a:pPr>
            <a:r>
              <a:rPr lang="en-US" dirty="0">
                <a:solidFill>
                  <a:schemeClr val="dk1"/>
                </a:solidFill>
                <a:highlight>
                  <a:srgbClr val="FFFFFF"/>
                </a:highlight>
                <a:latin typeface="Calibri" charset="0"/>
                <a:ea typeface="Calibri" charset="0"/>
                <a:cs typeface="Calibri" charset="0"/>
                <a:sym typeface="Source Sans Pro"/>
              </a:rPr>
              <a:t>Cristina believes in empowering individuals, normalizing mental health and help seeking behaviors, and education. She has a passion for advocacy and for helping minority communities, particularly the Latino community. She is bilingual and uses her skills to support her clients and their families needs.</a:t>
            </a:r>
            <a:endParaRPr dirty="0">
              <a:solidFill>
                <a:schemeClr val="dk1"/>
              </a:solidFill>
              <a:highlight>
                <a:srgbClr val="FFFFFF"/>
              </a:highlight>
              <a:latin typeface="Calibri" charset="0"/>
              <a:ea typeface="Calibri" charset="0"/>
              <a:cs typeface="Calibri" charset="0"/>
              <a:sym typeface="Source Sans Pro"/>
            </a:endParaRPr>
          </a:p>
          <a:p>
            <a:pPr marL="0" marR="0" lvl="0" indent="0" algn="l" rtl="0">
              <a:lnSpc>
                <a:spcPct val="115000"/>
              </a:lnSpc>
              <a:spcBef>
                <a:spcPts val="1200"/>
              </a:spcBef>
              <a:spcAft>
                <a:spcPts val="1200"/>
              </a:spcAft>
              <a:buClr>
                <a:schemeClr val="dk1"/>
              </a:buClr>
              <a:buSzPts val="1100"/>
              <a:buFont typeface="Arial"/>
              <a:buNone/>
            </a:pPr>
            <a:endParaRPr dirty="0">
              <a:solidFill>
                <a:schemeClr val="dk1"/>
              </a:solidFill>
              <a:latin typeface="Source Sans Pro"/>
              <a:ea typeface="Source Sans Pro"/>
              <a:cs typeface="Source Sans Pro"/>
              <a:sym typeface="Source Sans Pro"/>
            </a:endParaRPr>
          </a:p>
        </p:txBody>
      </p:sp>
      <p:pic>
        <p:nvPicPr>
          <p:cNvPr id="122" name="Google Shape;122;p19"/>
          <p:cNvPicPr preferRelativeResize="0"/>
          <p:nvPr/>
        </p:nvPicPr>
        <p:blipFill rotWithShape="1">
          <a:blip r:embed="rId4">
            <a:alphaModFix/>
          </a:blip>
          <a:srcRect t="15526"/>
          <a:stretch/>
        </p:blipFill>
        <p:spPr>
          <a:xfrm>
            <a:off x="5474000" y="1062400"/>
            <a:ext cx="3501699" cy="44382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p:nvPr/>
        </p:nvSpPr>
        <p:spPr>
          <a:xfrm flipH="1">
            <a:off x="6342200" y="3876420"/>
            <a:ext cx="2413200" cy="2682300"/>
          </a:xfrm>
          <a:prstGeom prst="rtTriangle">
            <a:avLst/>
          </a:prstGeom>
          <a:solidFill>
            <a:srgbClr val="1D6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8" name="Google Shape;128;p20"/>
          <p:cNvSpPr/>
          <p:nvPr/>
        </p:nvSpPr>
        <p:spPr>
          <a:xfrm>
            <a:off x="574800" y="508350"/>
            <a:ext cx="7994400" cy="5841300"/>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9" name="Google Shape;129;p20"/>
          <p:cNvSpPr txBox="1"/>
          <p:nvPr/>
        </p:nvSpPr>
        <p:spPr>
          <a:xfrm>
            <a:off x="884906" y="946548"/>
            <a:ext cx="6767400" cy="2968800"/>
          </a:xfrm>
          <a:prstGeom prst="rect">
            <a:avLst/>
          </a:prstGeom>
          <a:noFill/>
          <a:ln>
            <a:noFill/>
          </a:ln>
        </p:spPr>
        <p:txBody>
          <a:bodyPr spcFirstLastPara="1" wrap="square" lIns="91425" tIns="45700" rIns="91425" bIns="45700" anchor="b" anchorCtr="0">
            <a:normAutofit fontScale="77500" lnSpcReduction="20000"/>
          </a:bodyPr>
          <a:lstStyle/>
          <a:p>
            <a:pPr marL="0" lvl="0" indent="0" algn="l" rtl="0">
              <a:lnSpc>
                <a:spcPct val="90000"/>
              </a:lnSpc>
              <a:spcBef>
                <a:spcPts val="0"/>
              </a:spcBef>
              <a:spcAft>
                <a:spcPts val="0"/>
              </a:spcAft>
              <a:buNone/>
            </a:pPr>
            <a:r>
              <a:rPr lang="en-US" sz="11500">
                <a:solidFill>
                  <a:srgbClr val="000000"/>
                </a:solidFill>
                <a:latin typeface="Calibri"/>
                <a:ea typeface="Calibri"/>
                <a:cs typeface="Calibri"/>
                <a:sym typeface="Calibri"/>
              </a:rPr>
              <a:t>The Power</a:t>
            </a:r>
            <a:endParaRPr sz="11500">
              <a:latin typeface="Calibri"/>
              <a:ea typeface="Calibri"/>
              <a:cs typeface="Calibri"/>
              <a:sym typeface="Calibri"/>
            </a:endParaRPr>
          </a:p>
          <a:p>
            <a:pPr marL="0" lvl="0" indent="0" algn="l" rtl="0">
              <a:lnSpc>
                <a:spcPct val="90000"/>
              </a:lnSpc>
              <a:spcBef>
                <a:spcPts val="0"/>
              </a:spcBef>
              <a:spcAft>
                <a:spcPts val="0"/>
              </a:spcAft>
              <a:buNone/>
            </a:pPr>
            <a:r>
              <a:rPr lang="en-US" sz="11500">
                <a:solidFill>
                  <a:srgbClr val="000000"/>
                </a:solidFill>
                <a:latin typeface="Calibri"/>
                <a:ea typeface="Calibri"/>
                <a:cs typeface="Calibri"/>
                <a:sym typeface="Calibri"/>
              </a:rPr>
              <a:t>of Positive Gossip</a:t>
            </a:r>
            <a:endParaRPr sz="6000">
              <a:solidFill>
                <a:srgbClr val="000000"/>
              </a:solidFill>
              <a:latin typeface="Calibri"/>
              <a:ea typeface="Calibri"/>
              <a:cs typeface="Calibri"/>
              <a:sym typeface="Calibri"/>
            </a:endParaRPr>
          </a:p>
        </p:txBody>
      </p:sp>
      <p:sp>
        <p:nvSpPr>
          <p:cNvPr id="130" name="Google Shape;130;p20"/>
          <p:cNvSpPr txBox="1"/>
          <p:nvPr/>
        </p:nvSpPr>
        <p:spPr>
          <a:xfrm>
            <a:off x="884906" y="4873691"/>
            <a:ext cx="5228700" cy="1100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400">
                <a:solidFill>
                  <a:srgbClr val="000000"/>
                </a:solidFill>
                <a:latin typeface="Calibri"/>
                <a:ea typeface="Calibri"/>
                <a:cs typeface="Calibri"/>
                <a:sym typeface="Calibri"/>
              </a:rPr>
              <a:t>Cristina Jimenez, M.S. Ed, LMHCA</a:t>
            </a:r>
            <a:endParaRPr sz="24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2400" i="1">
                <a:solidFill>
                  <a:srgbClr val="000000"/>
                </a:solidFill>
                <a:latin typeface="Calibri"/>
                <a:ea typeface="Calibri"/>
                <a:cs typeface="Calibri"/>
                <a:sym typeface="Calibri"/>
              </a:rPr>
              <a:t>Therapist at Courageous Healing Inc. </a:t>
            </a:r>
            <a:endParaRPr sz="2400">
              <a:solidFill>
                <a:srgbClr val="000000"/>
              </a:solidFill>
              <a:latin typeface="Calibri"/>
              <a:ea typeface="Calibri"/>
              <a:cs typeface="Calibri"/>
              <a:sym typeface="Calibri"/>
            </a:endParaRPr>
          </a:p>
        </p:txBody>
      </p:sp>
      <p:pic>
        <p:nvPicPr>
          <p:cNvPr id="131" name="Google Shape;131;p20"/>
          <p:cNvPicPr preferRelativeResize="0"/>
          <p:nvPr/>
        </p:nvPicPr>
        <p:blipFill rotWithShape="1">
          <a:blip r:embed="rId3">
            <a:alphaModFix/>
          </a:blip>
          <a:srcRect/>
          <a:stretch/>
        </p:blipFill>
        <p:spPr>
          <a:xfrm>
            <a:off x="6656905" y="717526"/>
            <a:ext cx="1638242" cy="11408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p:nvPr/>
        </p:nvSpPr>
        <p:spPr>
          <a:xfrm>
            <a:off x="428052" y="517025"/>
            <a:ext cx="3683400" cy="1086000"/>
          </a:xfrm>
          <a:prstGeom prst="rect">
            <a:avLst/>
          </a:prstGeom>
          <a:noFill/>
          <a:ln>
            <a:noFill/>
          </a:ln>
        </p:spPr>
        <p:txBody>
          <a:bodyPr spcFirstLastPara="1" wrap="square" lIns="91425" tIns="45700" rIns="91425" bIns="45700" anchor="ctr" anchorCtr="0">
            <a:normAutofit fontScale="55000" lnSpcReduction="20000"/>
          </a:bodyPr>
          <a:lstStyle/>
          <a:p>
            <a:pPr marL="0" lvl="0" indent="0" algn="l" rtl="0">
              <a:lnSpc>
                <a:spcPct val="90000"/>
              </a:lnSpc>
              <a:spcBef>
                <a:spcPts val="0"/>
              </a:spcBef>
              <a:spcAft>
                <a:spcPts val="0"/>
              </a:spcAft>
              <a:buNone/>
            </a:pPr>
            <a:r>
              <a:rPr lang="en-US" sz="5300" b="1">
                <a:solidFill>
                  <a:srgbClr val="000000"/>
                </a:solidFill>
                <a:latin typeface="Calibri"/>
                <a:ea typeface="Calibri"/>
                <a:cs typeface="Calibri"/>
                <a:sym typeface="Calibri"/>
              </a:rPr>
              <a:t>About The Presenter:</a:t>
            </a:r>
            <a:r>
              <a:rPr lang="en-US" sz="3400" b="1">
                <a:solidFill>
                  <a:srgbClr val="000000"/>
                </a:solidFill>
                <a:latin typeface="Calibri"/>
                <a:ea typeface="Calibri"/>
                <a:cs typeface="Calibri"/>
                <a:sym typeface="Calibri"/>
              </a:rPr>
              <a:t/>
            </a:r>
            <a:br>
              <a:rPr lang="en-US" sz="3400" b="1">
                <a:solidFill>
                  <a:srgbClr val="000000"/>
                </a:solidFill>
                <a:latin typeface="Calibri"/>
                <a:ea typeface="Calibri"/>
                <a:cs typeface="Calibri"/>
                <a:sym typeface="Calibri"/>
              </a:rPr>
            </a:br>
            <a:r>
              <a:rPr lang="en-US" sz="3400" b="1">
                <a:solidFill>
                  <a:srgbClr val="000000"/>
                </a:solidFill>
                <a:latin typeface="Calibri"/>
                <a:ea typeface="Calibri"/>
                <a:cs typeface="Calibri"/>
                <a:sym typeface="Calibri"/>
              </a:rPr>
              <a:t/>
            </a:r>
            <a:br>
              <a:rPr lang="en-US" sz="3400" b="1">
                <a:solidFill>
                  <a:srgbClr val="000000"/>
                </a:solidFill>
                <a:latin typeface="Calibri"/>
                <a:ea typeface="Calibri"/>
                <a:cs typeface="Calibri"/>
                <a:sym typeface="Calibri"/>
              </a:rPr>
            </a:br>
            <a:endParaRPr sz="3400" b="1">
              <a:solidFill>
                <a:srgbClr val="000000"/>
              </a:solidFill>
              <a:latin typeface="Calibri"/>
              <a:ea typeface="Calibri"/>
              <a:cs typeface="Calibri"/>
              <a:sym typeface="Calibri"/>
            </a:endParaRPr>
          </a:p>
        </p:txBody>
      </p:sp>
      <p:sp>
        <p:nvSpPr>
          <p:cNvPr id="137" name="Google Shape;137;p21"/>
          <p:cNvSpPr txBox="1"/>
          <p:nvPr/>
        </p:nvSpPr>
        <p:spPr>
          <a:xfrm>
            <a:off x="185812" y="1214888"/>
            <a:ext cx="4050600" cy="3047100"/>
          </a:xfrm>
          <a:prstGeom prst="rect">
            <a:avLst/>
          </a:prstGeom>
          <a:noFill/>
          <a:ln>
            <a:noFill/>
          </a:ln>
        </p:spPr>
        <p:txBody>
          <a:bodyPr spcFirstLastPara="1" wrap="square" lIns="91425" tIns="45700" rIns="91425" bIns="45700" anchor="t" anchorCtr="0">
            <a:noAutofit/>
          </a:bodyPr>
          <a:lstStyle/>
          <a:p>
            <a:pPr marL="342900" lvl="0" indent="-195580" algn="l" rtl="0">
              <a:lnSpc>
                <a:spcPct val="115000"/>
              </a:lnSpc>
              <a:spcBef>
                <a:spcPts val="0"/>
              </a:spcBef>
              <a:spcAft>
                <a:spcPts val="0"/>
              </a:spcAft>
              <a:buClr>
                <a:srgbClr val="000000"/>
              </a:buClr>
              <a:buSzPts val="1880"/>
              <a:buChar char="•"/>
            </a:pPr>
            <a:r>
              <a:rPr lang="en-US" sz="1879">
                <a:solidFill>
                  <a:srgbClr val="000000"/>
                </a:solidFill>
                <a:latin typeface="Calibri"/>
                <a:ea typeface="Calibri"/>
                <a:cs typeface="Calibri"/>
                <a:sym typeface="Calibri"/>
              </a:rPr>
              <a:t>Trauma Informed and culturally aware Therapist at Courageous Healing </a:t>
            </a:r>
            <a:endParaRPr sz="1879">
              <a:solidFill>
                <a:srgbClr val="000000"/>
              </a:solidFill>
              <a:latin typeface="Calibri"/>
              <a:ea typeface="Calibri"/>
              <a:cs typeface="Calibri"/>
              <a:sym typeface="Calibri"/>
            </a:endParaRPr>
          </a:p>
          <a:p>
            <a:pPr marL="342900" lvl="0" indent="-195580" algn="l" rtl="0">
              <a:lnSpc>
                <a:spcPct val="115000"/>
              </a:lnSpc>
              <a:spcBef>
                <a:spcPts val="1000"/>
              </a:spcBef>
              <a:spcAft>
                <a:spcPts val="0"/>
              </a:spcAft>
              <a:buClr>
                <a:srgbClr val="000000"/>
              </a:buClr>
              <a:buSzPts val="1880"/>
              <a:buChar char="•"/>
            </a:pPr>
            <a:r>
              <a:rPr lang="en-US" sz="1879">
                <a:solidFill>
                  <a:srgbClr val="000000"/>
                </a:solidFill>
                <a:latin typeface="Calibri"/>
                <a:ea typeface="Calibri"/>
                <a:cs typeface="Calibri"/>
                <a:sym typeface="Calibri"/>
              </a:rPr>
              <a:t>Experience working with individuals from the Latino community and various stressors unique to that community </a:t>
            </a:r>
            <a:endParaRPr sz="1879">
              <a:solidFill>
                <a:srgbClr val="000000"/>
              </a:solidFill>
              <a:latin typeface="Calibri"/>
              <a:ea typeface="Calibri"/>
              <a:cs typeface="Calibri"/>
              <a:sym typeface="Calibri"/>
            </a:endParaRPr>
          </a:p>
          <a:p>
            <a:pPr marL="342900" lvl="0" indent="-195580" algn="l" rtl="0">
              <a:lnSpc>
                <a:spcPct val="115000"/>
              </a:lnSpc>
              <a:spcBef>
                <a:spcPts val="1000"/>
              </a:spcBef>
              <a:spcAft>
                <a:spcPts val="0"/>
              </a:spcAft>
              <a:buClr>
                <a:srgbClr val="000000"/>
              </a:buClr>
              <a:buSzPts val="1880"/>
              <a:buChar char="•"/>
            </a:pPr>
            <a:r>
              <a:rPr lang="en-US" sz="1879">
                <a:solidFill>
                  <a:srgbClr val="000000"/>
                </a:solidFill>
                <a:latin typeface="Calibri"/>
                <a:ea typeface="Calibri"/>
                <a:cs typeface="Calibri"/>
                <a:sym typeface="Calibri"/>
              </a:rPr>
              <a:t>Has worked with youth and teens individually and in group work</a:t>
            </a:r>
            <a:endParaRPr sz="1879">
              <a:solidFill>
                <a:srgbClr val="000000"/>
              </a:solidFill>
              <a:latin typeface="Calibri"/>
              <a:ea typeface="Calibri"/>
              <a:cs typeface="Calibri"/>
              <a:sym typeface="Calibri"/>
            </a:endParaRPr>
          </a:p>
          <a:p>
            <a:pPr marL="342900" lvl="0" indent="-195580" algn="l" rtl="0">
              <a:lnSpc>
                <a:spcPct val="115000"/>
              </a:lnSpc>
              <a:spcBef>
                <a:spcPts val="1000"/>
              </a:spcBef>
              <a:spcAft>
                <a:spcPts val="0"/>
              </a:spcAft>
              <a:buClr>
                <a:srgbClr val="000000"/>
              </a:buClr>
              <a:buSzPts val="1880"/>
              <a:buChar char="•"/>
            </a:pPr>
            <a:r>
              <a:rPr lang="en-US" sz="1879">
                <a:solidFill>
                  <a:srgbClr val="000000"/>
                </a:solidFill>
                <a:latin typeface="Calibri"/>
                <a:ea typeface="Calibri"/>
                <a:cs typeface="Calibri"/>
                <a:sym typeface="Calibri"/>
              </a:rPr>
              <a:t> Trained in EMDR </a:t>
            </a:r>
            <a:endParaRPr sz="1879">
              <a:solidFill>
                <a:srgbClr val="000000"/>
              </a:solidFill>
              <a:latin typeface="Calibri"/>
              <a:ea typeface="Calibri"/>
              <a:cs typeface="Calibri"/>
              <a:sym typeface="Calibri"/>
            </a:endParaRPr>
          </a:p>
          <a:p>
            <a:pPr marL="342900" lvl="0" indent="-195580" algn="l" rtl="0">
              <a:lnSpc>
                <a:spcPct val="115000"/>
              </a:lnSpc>
              <a:spcBef>
                <a:spcPts val="1000"/>
              </a:spcBef>
              <a:spcAft>
                <a:spcPts val="0"/>
              </a:spcAft>
              <a:buClr>
                <a:srgbClr val="000000"/>
              </a:buClr>
              <a:buSzPts val="1880"/>
              <a:buChar char="•"/>
            </a:pPr>
            <a:r>
              <a:rPr lang="en-US" sz="1879">
                <a:solidFill>
                  <a:srgbClr val="000000"/>
                </a:solidFill>
                <a:latin typeface="Calibri"/>
                <a:ea typeface="Calibri"/>
                <a:cs typeface="Calibri"/>
                <a:sym typeface="Calibri"/>
              </a:rPr>
              <a:t>Experience working with those who experienced Domestic Violence and Sexual Assault</a:t>
            </a:r>
            <a:endParaRPr sz="1879">
              <a:solidFill>
                <a:srgbClr val="000000"/>
              </a:solidFill>
              <a:latin typeface="Calibri"/>
              <a:ea typeface="Calibri"/>
              <a:cs typeface="Calibri"/>
              <a:sym typeface="Calibri"/>
            </a:endParaRPr>
          </a:p>
        </p:txBody>
      </p:sp>
      <p:pic>
        <p:nvPicPr>
          <p:cNvPr id="138" name="Google Shape;138;p21"/>
          <p:cNvPicPr preferRelativeResize="0"/>
          <p:nvPr/>
        </p:nvPicPr>
        <p:blipFill rotWithShape="1">
          <a:blip r:embed="rId3">
            <a:alphaModFix/>
          </a:blip>
          <a:srcRect l="-1010" b="10047"/>
          <a:stretch/>
        </p:blipFill>
        <p:spPr>
          <a:xfrm>
            <a:off x="4478978" y="404913"/>
            <a:ext cx="4479209" cy="5799900"/>
          </a:xfrm>
          <a:prstGeom prst="rect">
            <a:avLst/>
          </a:prstGeom>
          <a:noFill/>
          <a:ln>
            <a:noFill/>
          </a:ln>
        </p:spPr>
      </p:pic>
      <p:pic>
        <p:nvPicPr>
          <p:cNvPr id="139" name="Google Shape;139;p21"/>
          <p:cNvPicPr preferRelativeResize="0"/>
          <p:nvPr/>
        </p:nvPicPr>
        <p:blipFill rotWithShape="1">
          <a:blip r:embed="rId4">
            <a:alphaModFix/>
          </a:blip>
          <a:srcRect/>
          <a:stretch/>
        </p:blipFill>
        <p:spPr>
          <a:xfrm>
            <a:off x="8242869" y="5956520"/>
            <a:ext cx="475998" cy="49656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1292</Words>
  <Application>Microsoft Macintosh PowerPoint</Application>
  <PresentationFormat>On-screen Show (4:3)</PresentationFormat>
  <Paragraphs>138</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Source Sans Pro</vt:lpstr>
      <vt:lpstr>Arial</vt:lpstr>
      <vt:lpstr>Office Theme</vt:lpstr>
      <vt:lpstr>The Power of Positive Gossip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Positive Gossip</dc:title>
  <cp:lastModifiedBy>Riley, Kerigan S - 02</cp:lastModifiedBy>
  <cp:revision>3</cp:revision>
  <dcterms:modified xsi:type="dcterms:W3CDTF">2023-06-29T13:22:58Z</dcterms:modified>
</cp:coreProperties>
</file>